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Layouts/slideLayout24.xml" ContentType="application/vnd.openxmlformats-officedocument.presentationml.slideLayout+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Default Extension="mov" ContentType="video/unknown"/>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 id="2147483662" r:id="rId2"/>
    <p:sldMasterId id="2147483674" r:id="rId3"/>
  </p:sldMasterIdLst>
  <p:notesMasterIdLst>
    <p:notesMasterId r:id="rId39"/>
  </p:notesMasterIdLst>
  <p:handoutMasterIdLst>
    <p:handoutMasterId r:id="rId40"/>
  </p:handoutMasterIdLst>
  <p:sldIdLst>
    <p:sldId id="257" r:id="rId4"/>
    <p:sldId id="300" r:id="rId5"/>
    <p:sldId id="301" r:id="rId6"/>
    <p:sldId id="258" r:id="rId7"/>
    <p:sldId id="269" r:id="rId8"/>
    <p:sldId id="270" r:id="rId9"/>
    <p:sldId id="271" r:id="rId10"/>
    <p:sldId id="260" r:id="rId11"/>
    <p:sldId id="265" r:id="rId12"/>
    <p:sldId id="261" r:id="rId13"/>
    <p:sldId id="262" r:id="rId14"/>
    <p:sldId id="273" r:id="rId15"/>
    <p:sldId id="274" r:id="rId16"/>
    <p:sldId id="302" r:id="rId17"/>
    <p:sldId id="275" r:id="rId18"/>
    <p:sldId id="276" r:id="rId19"/>
    <p:sldId id="277" r:id="rId20"/>
    <p:sldId id="278" r:id="rId21"/>
    <p:sldId id="279" r:id="rId22"/>
    <p:sldId id="280" r:id="rId23"/>
    <p:sldId id="286" r:id="rId24"/>
    <p:sldId id="282" r:id="rId25"/>
    <p:sldId id="283" r:id="rId26"/>
    <p:sldId id="284" r:id="rId27"/>
    <p:sldId id="285" r:id="rId28"/>
    <p:sldId id="295" r:id="rId29"/>
    <p:sldId id="296" r:id="rId30"/>
    <p:sldId id="297" r:id="rId31"/>
    <p:sldId id="298" r:id="rId32"/>
    <p:sldId id="303" r:id="rId33"/>
    <p:sldId id="291" r:id="rId34"/>
    <p:sldId id="293" r:id="rId35"/>
    <p:sldId id="299" r:id="rId36"/>
    <p:sldId id="294" r:id="rId37"/>
    <p:sldId id="29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2D369B"/>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2395" autoAdjust="0"/>
    <p:restoredTop sz="92529" autoAdjust="0"/>
  </p:normalViewPr>
  <p:slideViewPr>
    <p:cSldViewPr snapToGrid="0" snapToObjects="1">
      <p:cViewPr>
        <p:scale>
          <a:sx n="125" d="100"/>
          <a:sy n="125" d="100"/>
        </p:scale>
        <p:origin x="-2192" y="-704"/>
      </p:cViewPr>
      <p:guideLst>
        <p:guide orient="horz" pos="2160"/>
        <p:guide pos="2880"/>
      </p:guideLst>
    </p:cSldViewPr>
  </p:slideViewPr>
  <p:outlineViewPr>
    <p:cViewPr>
      <p:scale>
        <a:sx n="33" d="100"/>
        <a:sy n="33" d="100"/>
      </p:scale>
      <p:origin x="0" y="529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AD5DF1-7418-034B-A41F-9DAB78555138}" type="datetimeFigureOut">
              <a:rPr lang="en-US" smtClean="0"/>
              <a:pPr/>
              <a:t>6/5/12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4363F1-B355-B840-9DE1-2EA8DC28571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41350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4E5F0-3EF7-8645-8C1B-E0D18DA59802}" type="datetimeFigureOut">
              <a:rPr lang="en-US" smtClean="0"/>
              <a:pPr/>
              <a:t>6/5/12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ED-A6EE-094E-8F06-84B2773E32F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63522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GEMC is a software framework that interfaces with the GEANT4</a:t>
            </a:r>
            <a:r>
              <a:rPr lang="en-US" baseline="0" dirty="0" smtClean="0"/>
              <a:t> libraries. </a:t>
            </a:r>
          </a:p>
          <a:p>
            <a:endParaRPr lang="en-US" baseline="0" dirty="0" smtClean="0"/>
          </a:p>
          <a:p>
            <a:r>
              <a:rPr lang="en-US" baseline="0" dirty="0" smtClean="0"/>
              <a:t>It is driven by two design principles:</a:t>
            </a:r>
          </a:p>
          <a:p>
            <a:endParaRPr lang="en-US" baseline="0" dirty="0" smtClean="0"/>
          </a:p>
          <a:p>
            <a:pPr marL="0" indent="0">
              <a:buNone/>
            </a:pPr>
            <a:r>
              <a:rPr lang="en-US" baseline="0" dirty="0" smtClean="0"/>
              <a:t>Number 1: Use Object Oriented design that includes the </a:t>
            </a:r>
            <a:r>
              <a:rPr lang="en-US" baseline="0" dirty="0" err="1" smtClean="0"/>
              <a:t>c</a:t>
            </a:r>
            <a:r>
              <a:rPr lang="en-US" baseline="0" dirty="0" smtClean="0"/>
              <a:t>++ Standard Template Library.  </a:t>
            </a:r>
          </a:p>
          <a:p>
            <a:pPr marL="0" indent="0">
              <a:buNone/>
            </a:pPr>
            <a:r>
              <a:rPr lang="en-US" baseline="0" dirty="0" smtClean="0"/>
              <a:t>      The geant4 solid, logical physical volumes, magnetic fields, sensitivities, etc  are abstracted into general classes that can be built from the database of user choice. </a:t>
            </a:r>
          </a:p>
          <a:p>
            <a:pPr marL="0" indent="0">
              <a:buNone/>
            </a:pPr>
            <a:r>
              <a:rPr lang="en-US" baseline="0" dirty="0" smtClean="0"/>
              <a:t>For example, one can use MYSQL, GDML or CLARA to define the geometry. </a:t>
            </a:r>
          </a:p>
          <a:p>
            <a:pPr marL="0" indent="0">
              <a:buNone/>
            </a:pPr>
            <a:r>
              <a:rPr lang="en-US" baseline="0" dirty="0" smtClean="0"/>
              <a:t>     </a:t>
            </a:r>
          </a:p>
          <a:p>
            <a:pPr marL="0" indent="0">
              <a:buNone/>
            </a:pPr>
            <a:r>
              <a:rPr lang="en-US" baseline="0" dirty="0" smtClean="0"/>
              <a:t>Number 2: All simulation parameters must stored external to the code, stored in an external database. In other words, there are no hardcoded numbers in </a:t>
            </a:r>
            <a:r>
              <a:rPr lang="en-US" baseline="0" dirty="0" err="1" smtClean="0"/>
              <a:t>gemc</a:t>
            </a:r>
            <a:r>
              <a:rPr lang="en-US" baseline="0" dirty="0" smtClean="0"/>
              <a:t>.</a:t>
            </a:r>
          </a:p>
          <a:p>
            <a:pPr marL="0" indent="0">
              <a:buNone/>
            </a:pPr>
            <a:r>
              <a:rPr lang="en-US" baseline="0" dirty="0" smtClean="0"/>
              <a:t>     In fact </a:t>
            </a:r>
            <a:r>
              <a:rPr lang="en-US" baseline="0" dirty="0" err="1" smtClean="0"/>
              <a:t>gemc</a:t>
            </a:r>
            <a:r>
              <a:rPr lang="en-US" baseline="0" dirty="0" smtClean="0"/>
              <a:t> is </a:t>
            </a:r>
            <a:r>
              <a:rPr lang="en-US" u="sng" baseline="0" dirty="0" smtClean="0"/>
              <a:t>agnostic</a:t>
            </a:r>
            <a:r>
              <a:rPr lang="en-US" baseline="0" dirty="0" smtClean="0"/>
              <a:t> on the detector: choosing what configuration to use is a matter of choosing what database to use, a choice that can be done trivially at run time.</a:t>
            </a:r>
          </a:p>
          <a:p>
            <a:pPr marL="0" indent="0">
              <a:buNone/>
            </a:pPr>
            <a:r>
              <a:rPr lang="en-US" baseline="0" dirty="0" smtClean="0"/>
              <a:t> </a:t>
            </a:r>
          </a:p>
          <a:p>
            <a:pPr marL="0" indent="0">
              <a:buNone/>
            </a:pPr>
            <a:r>
              <a:rPr lang="en-US" baseline="0" dirty="0" smtClean="0"/>
              <a:t>     </a:t>
            </a:r>
            <a:endParaRPr lang="en-US" dirty="0" smtClean="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go through the main GEMC features.</a:t>
            </a:r>
          </a:p>
          <a:p>
            <a:endParaRPr lang="en-US" dirty="0" smtClean="0"/>
          </a:p>
          <a:p>
            <a:pPr marL="228600" indent="-228600">
              <a:buAutoNum type="arabicPeriod"/>
            </a:pPr>
            <a:r>
              <a:rPr lang="en-US" dirty="0" smtClean="0"/>
              <a:t>The</a:t>
            </a:r>
            <a:r>
              <a:rPr lang="en-US" baseline="0" dirty="0" smtClean="0"/>
              <a:t> users do not need to know any </a:t>
            </a:r>
            <a:r>
              <a:rPr lang="en-US" baseline="0" dirty="0" err="1" smtClean="0"/>
              <a:t>c++</a:t>
            </a:r>
            <a:r>
              <a:rPr lang="en-US" baseline="0" dirty="0" smtClean="0"/>
              <a:t> or geant4 for that matter to build detectors. A simple API takes care of the database I/O. </a:t>
            </a:r>
          </a:p>
          <a:p>
            <a:pPr marL="0" indent="0">
              <a:buNone/>
            </a:pPr>
            <a:r>
              <a:rPr lang="en-US" baseline="0" dirty="0" smtClean="0"/>
              <a:t>      So users can – </a:t>
            </a:r>
            <a:r>
              <a:rPr lang="en-US" b="1" i="0" baseline="0" dirty="0" smtClean="0"/>
              <a:t>and did</a:t>
            </a:r>
            <a:r>
              <a:rPr lang="en-US" baseline="0" dirty="0" smtClean="0"/>
              <a:t> - concentrate on making the geometry as realistic as possible.</a:t>
            </a:r>
          </a:p>
          <a:p>
            <a:pPr marL="228600" indent="-228600">
              <a:buAutoNum type="arabicPeriod" startAt="2"/>
            </a:pPr>
            <a:r>
              <a:rPr lang="en-US" baseline="0" dirty="0" smtClean="0"/>
              <a:t>Upon database upload, which is instantaneous, the geometry is available to all users - literally across the globe - w/o having to recompile the code, </a:t>
            </a:r>
          </a:p>
          <a:p>
            <a:pPr marL="0" indent="0">
              <a:buNone/>
            </a:pPr>
            <a:r>
              <a:rPr lang="en-US" baseline="0" dirty="0" smtClean="0"/>
              <a:t>      or even downloading files. Users in French want to upload their </a:t>
            </a:r>
            <a:r>
              <a:rPr lang="en-US" baseline="0" dirty="0" err="1" smtClean="0"/>
              <a:t>micromegas</a:t>
            </a:r>
            <a:r>
              <a:rPr lang="en-US" baseline="0" dirty="0" smtClean="0"/>
              <a:t> </a:t>
            </a:r>
          </a:p>
          <a:p>
            <a:pPr marL="0" indent="0">
              <a:buNone/>
            </a:pPr>
            <a:r>
              <a:rPr lang="en-US" baseline="0" dirty="0" smtClean="0"/>
              <a:t>     geometry: they click a button and everybody sees it at once.</a:t>
            </a:r>
          </a:p>
          <a:p>
            <a:pPr marL="228600" indent="-228600">
              <a:buAutoNum type="arabicPeriod" startAt="2"/>
            </a:pPr>
            <a:r>
              <a:rPr lang="en-US" baseline="0" dirty="0" smtClean="0"/>
              <a:t>Many additional parameters are selectable at run time: displacements, step size, magnetic field scaling, physics list to use, luminosity options etc.</a:t>
            </a:r>
          </a:p>
          <a:p>
            <a:pPr marL="228600" indent="-228600">
              <a:buAutoNum type="arabicPeriod" startAt="2"/>
            </a:pPr>
            <a:endParaRPr lang="en-US" baseline="0" dirty="0" smtClean="0"/>
          </a:p>
          <a:p>
            <a:pPr marL="228600" indent="-228600">
              <a:buNone/>
            </a:pPr>
            <a:r>
              <a:rPr lang="en-US" baseline="0" dirty="0" smtClean="0"/>
              <a:t>All these decisions are made either by command line or configuration file.</a:t>
            </a:r>
          </a:p>
          <a:p>
            <a:endParaRPr lang="en-US"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Due to</a:t>
            </a:r>
            <a:r>
              <a:rPr lang="en-US" baseline="0" dirty="0" smtClean="0"/>
              <a:t> a religious object oriented implementation, the code is flexible, easy to extend and debug.  It is also cross platform.</a:t>
            </a:r>
          </a:p>
          <a:p>
            <a:endParaRPr lang="en-US" baseline="0" dirty="0" smtClean="0"/>
          </a:p>
          <a:p>
            <a:r>
              <a:rPr lang="en-US" baseline="0" dirty="0" smtClean="0"/>
              <a:t>The use of pure virtual abstract classes allow to select desired routines at run time.</a:t>
            </a:r>
          </a:p>
          <a:p>
            <a:r>
              <a:rPr lang="en-US" baseline="0" dirty="0" smtClean="0"/>
              <a:t>For example, users can decide to load the material parameters from a CPP file. Or from a MYSQL database.</a:t>
            </a:r>
          </a:p>
          <a:p>
            <a:r>
              <a:rPr lang="en-US" baseline="0" dirty="0" smtClean="0"/>
              <a:t>They can decide the input or output format.</a:t>
            </a:r>
          </a:p>
          <a:p>
            <a:r>
              <a:rPr lang="en-US" baseline="0" dirty="0" smtClean="0"/>
              <a:t>In this framework the available choices for these various subsystems can be trivially extended.</a:t>
            </a:r>
          </a:p>
          <a:p>
            <a:endParaRPr lang="en-US" dirty="0" smtClean="0"/>
          </a:p>
          <a:p>
            <a:r>
              <a:rPr lang="en-US" dirty="0" smtClean="0"/>
              <a:t>Since the software is detector agnostic, the same code is used not just for CLAS12 but for other experiment as well.</a:t>
            </a:r>
          </a:p>
          <a:p>
            <a:endParaRPr lang="en-US" dirty="0" smtClean="0"/>
          </a:p>
          <a:p>
            <a:endParaRPr lang="en-US" dirty="0" smtClean="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Documentation:</a:t>
            </a:r>
            <a:endParaRPr lang="en-US" baseline="0" dirty="0" smtClean="0"/>
          </a:p>
          <a:p>
            <a:endParaRPr lang="en-US" baseline="0" dirty="0" smtClean="0"/>
          </a:p>
          <a:p>
            <a:r>
              <a:rPr lang="en-US" baseline="0" dirty="0" err="1" smtClean="0"/>
              <a:t>Gemc</a:t>
            </a:r>
            <a:r>
              <a:rPr lang="en-US" baseline="0" dirty="0" smtClean="0"/>
              <a:t> uses </a:t>
            </a:r>
            <a:r>
              <a:rPr lang="en-US" baseline="0" dirty="0" err="1" smtClean="0"/>
              <a:t>doxygen</a:t>
            </a:r>
            <a:r>
              <a:rPr lang="en-US" baseline="0" dirty="0" smtClean="0"/>
              <a:t>; that documentation is generated nightly. Classes and method are defined inline and described in details.</a:t>
            </a:r>
          </a:p>
          <a:p>
            <a:endParaRPr lang="en-US" baseline="0" dirty="0" smtClean="0"/>
          </a:p>
          <a:p>
            <a:r>
              <a:rPr lang="en-US" baseline="0" dirty="0" err="1" smtClean="0"/>
              <a:t>Gemc</a:t>
            </a:r>
            <a:r>
              <a:rPr lang="en-US" baseline="0" dirty="0" smtClean="0"/>
              <a:t> makes extensive use of Mantis, a web based Bug/Features request system. Bugs are tracked, solutions and debugging are logged, all the conversation is automatically sent by email to the interested parties.</a:t>
            </a:r>
          </a:p>
          <a:p>
            <a:endParaRPr lang="en-US" baseline="0" dirty="0" smtClean="0"/>
          </a:p>
          <a:p>
            <a:r>
              <a:rPr lang="en-US" dirty="0" smtClean="0"/>
              <a:t>The project timeline uses</a:t>
            </a:r>
            <a:r>
              <a:rPr lang="en-US" baseline="0" dirty="0" smtClean="0"/>
              <a:t> the </a:t>
            </a:r>
            <a:r>
              <a:rPr lang="en-US" baseline="0" dirty="0" err="1" smtClean="0"/>
              <a:t>Omniplan</a:t>
            </a:r>
            <a:r>
              <a:rPr lang="en-US" baseline="0" dirty="0" smtClean="0"/>
              <a:t> software. Resources are allocated, projects are assigned with duration time. Milestone are managed. </a:t>
            </a:r>
          </a:p>
          <a:p>
            <a:endParaRPr lang="en-US" baseline="0" dirty="0" smtClean="0"/>
          </a:p>
          <a:p>
            <a:r>
              <a:rPr lang="en-US" baseline="0" dirty="0" smtClean="0"/>
              <a:t>The software is released on the subversion repository, and it is maintained and tested across several platform. M. Ungaro, the author of the code, supervise all aspects of development and has in place code validation and testing. Some runs every 15 minutes, some daily. For example, if a change is introduced that will not cause compilation error for a particular platform, his pager will alarm!</a:t>
            </a:r>
          </a:p>
          <a:p>
            <a:endParaRPr lang="en-US" baseline="0" dirty="0" smtClean="0"/>
          </a:p>
          <a:p>
            <a:r>
              <a:rPr lang="en-US" baseline="0" dirty="0" smtClean="0"/>
              <a:t>All of this is kept on the </a:t>
            </a:r>
            <a:r>
              <a:rPr lang="en-US" baseline="0" dirty="0" err="1" smtClean="0"/>
              <a:t>gemc</a:t>
            </a:r>
            <a:r>
              <a:rPr lang="en-US" baseline="0" dirty="0" smtClean="0"/>
              <a:t> website, that also store </a:t>
            </a:r>
            <a:r>
              <a:rPr lang="en-US" baseline="0" dirty="0" err="1" smtClean="0"/>
              <a:t>howtos</a:t>
            </a:r>
            <a:r>
              <a:rPr lang="en-US" baseline="0" dirty="0" smtClean="0"/>
              <a:t>, tutorials, quick guides, step by step installation guides. We invite you to visit this website.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Gemc</a:t>
            </a:r>
            <a:r>
              <a:rPr lang="en-US" dirty="0" smtClean="0"/>
              <a:t> has</a:t>
            </a:r>
            <a:r>
              <a:rPr lang="en-US" baseline="0" dirty="0" smtClean="0"/>
              <a:t> been used for several years to validate and assist the CLAS12 engineering design.</a:t>
            </a:r>
          </a:p>
          <a:p>
            <a:endParaRPr lang="en-US" baseline="0" dirty="0" smtClean="0"/>
          </a:p>
          <a:p>
            <a:r>
              <a:rPr lang="en-US" baseline="0" dirty="0" smtClean="0"/>
              <a:t>For example, this is a picture of the the clas12 central detector simulation operating at about 1/10 of the nominal luminosity. You can see the sausage of </a:t>
            </a:r>
            <a:r>
              <a:rPr lang="en-US" baseline="0" dirty="0" err="1" smtClean="0"/>
              <a:t>moeller</a:t>
            </a:r>
            <a:r>
              <a:rPr lang="en-US" baseline="0" dirty="0" smtClean="0"/>
              <a:t> electrons contained in a </a:t>
            </a:r>
            <a:r>
              <a:rPr lang="en-US" baseline="0" dirty="0" err="1" smtClean="0"/>
              <a:t>moeller</a:t>
            </a:r>
            <a:r>
              <a:rPr lang="en-US" baseline="0" dirty="0" smtClean="0"/>
              <a:t> shield.</a:t>
            </a:r>
          </a:p>
          <a:p>
            <a:endParaRPr lang="en-US" baseline="0" dirty="0" smtClean="0"/>
          </a:p>
          <a:p>
            <a:r>
              <a:rPr lang="en-US" baseline="0" dirty="0" smtClean="0"/>
              <a:t>GEMC has been run at the full luminosity to calculate the background rate for different particles and several targets. You can see an example of that on the top-right plot.</a:t>
            </a:r>
          </a:p>
          <a:p>
            <a:endParaRPr lang="en-US" baseline="0" dirty="0" smtClean="0"/>
          </a:p>
          <a:p>
            <a:r>
              <a:rPr lang="en-US" baseline="0" dirty="0" smtClean="0"/>
              <a:t>These results are crucial in order to make sure that the electronics can handle the CLAS12 luminosity</a:t>
            </a:r>
          </a:p>
          <a:p>
            <a:endParaRPr lang="en-US" baseline="0" dirty="0" smtClean="0"/>
          </a:p>
          <a:p>
            <a:r>
              <a:rPr lang="en-US" baseline="0" dirty="0" smtClean="0"/>
              <a:t>Furthermore, </a:t>
            </a:r>
            <a:r>
              <a:rPr lang="en-US" baseline="0" dirty="0" err="1" smtClean="0"/>
              <a:t>gemc</a:t>
            </a:r>
            <a:r>
              <a:rPr lang="en-US" baseline="0" dirty="0" smtClean="0"/>
              <a:t> has been used to calculate the energy flux and the radiation doses in various part of the detector.  An example of that, for the barrel silicon vertex, is shown on this table.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can see on top left the acceptance of proton in the central silicon tracker. A cutoff at 300 MeV for Protons is shown: protons of very low momentum are </a:t>
            </a:r>
            <a:r>
              <a:rPr lang="en-US" baseline="0" dirty="0" err="1" smtClean="0"/>
              <a:t>loopers</a:t>
            </a:r>
            <a:r>
              <a:rPr lang="en-US" baseline="0" dirty="0" smtClean="0"/>
              <a:t> in the magnetic field.</a:t>
            </a:r>
          </a:p>
          <a:p>
            <a:endParaRPr lang="en-US" baseline="0" dirty="0" smtClean="0"/>
          </a:p>
          <a:p>
            <a:r>
              <a:rPr lang="en-US" baseline="0" dirty="0" smtClean="0"/>
              <a:t>On the top right is the rejection factor as a function of energy threshold for signal and background. This drives the choice of threshold in the electronics, which in turn determines how much background - and noise - we’ll get in the data acquisition.</a:t>
            </a:r>
          </a:p>
          <a:p>
            <a:endParaRPr lang="en-US" baseline="0" dirty="0" smtClean="0"/>
          </a:p>
          <a:p>
            <a:r>
              <a:rPr lang="en-US" baseline="0" dirty="0" smtClean="0"/>
              <a:t>At the bottom there’s the reconstruction efficiency for simulated neutrons in the forward time of flight. On the left, the black curve is the neutrons that hit the TOF, and red are the reconstructed, as the function of neutron momenta. The ratio is shown, in blue, on the right, compared with measurement with the lower energy clas6 detector. The dip is due to a small gap between TOF panels.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figured that the</a:t>
            </a:r>
            <a:r>
              <a:rPr lang="en-US" baseline="0" dirty="0" smtClean="0"/>
              <a:t> best way to describe the implementation of ALL the clas12 detectors, their response functions and digitization in a short time is… to show it to you.</a:t>
            </a:r>
          </a:p>
          <a:p>
            <a:endParaRPr lang="en-US" baseline="0" dirty="0" smtClean="0"/>
          </a:p>
          <a:p>
            <a:r>
              <a:rPr lang="en-US" baseline="0" dirty="0" smtClean="0"/>
              <a:t>So we made a movie where we turned on the geant4 volumes one by one, to give it a “construction” feeling. Then we ran some </a:t>
            </a:r>
            <a:r>
              <a:rPr lang="en-US" baseline="0" smtClean="0"/>
              <a:t>charged tracks.</a:t>
            </a:r>
          </a:p>
          <a:p>
            <a:r>
              <a:rPr lang="en-US" baseline="0" dirty="0" smtClean="0"/>
              <a:t>Near the end, the GUI is shown with digitized signals. You will see, for each geant4 step, the drift chambers energies and timing, the </a:t>
            </a:r>
            <a:r>
              <a:rPr lang="en-US" baseline="0" dirty="0" err="1" smtClean="0"/>
              <a:t>cerenkov</a:t>
            </a:r>
            <a:r>
              <a:rPr lang="en-US" baseline="0" dirty="0" smtClean="0"/>
              <a:t> detected photons </a:t>
            </a:r>
            <a:r>
              <a:rPr lang="en-US" i="1" baseline="0" dirty="0" smtClean="0"/>
              <a:t>as a function of their wavelength</a:t>
            </a:r>
            <a:r>
              <a:rPr lang="en-US" baseline="0" dirty="0" smtClean="0"/>
              <a:t>, the energy deposited in the calorimeters. All of that, color coded by particle type.</a:t>
            </a:r>
          </a:p>
          <a:p>
            <a:endParaRPr lang="en-US" baseline="0" dirty="0" smtClean="0"/>
          </a:p>
          <a:p>
            <a:r>
              <a:rPr lang="en-US" baseline="0" dirty="0" smtClean="0"/>
              <a:t>So this is what comes next.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1450" y="1117600"/>
            <a:ext cx="3181350" cy="705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1117600"/>
            <a:ext cx="3181350" cy="705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335ADD7-0E1C-3144-9DAA-07DB3ACC978B}" type="datetime1">
              <a:rPr lang="en-US" smtClean="0"/>
              <a:pPr/>
              <a:t>6/5/12</a:t>
            </a:fld>
            <a:endParaRPr lang="en-US"/>
          </a:p>
        </p:txBody>
      </p:sp>
      <p:sp>
        <p:nvSpPr>
          <p:cNvPr id="6" name="Footer Placeholder 5"/>
          <p:cNvSpPr>
            <a:spLocks noGrp="1"/>
          </p:cNvSpPr>
          <p:nvPr>
            <p:ph type="ftr" sz="quarter" idx="11"/>
          </p:nvPr>
        </p:nvSpPr>
        <p:spPr/>
        <p:txBody>
          <a:bodyPr/>
          <a:lstStyle/>
          <a:p>
            <a:r>
              <a:rPr lang="en-US" smtClean="0"/>
              <a:t>M. Ungaro</a:t>
            </a:r>
            <a:endParaRPr lang="en-US"/>
          </a:p>
        </p:txBody>
      </p:sp>
      <p:sp>
        <p:nvSpPr>
          <p:cNvPr id="7" name="Slide Number Placeholder 6"/>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9069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578610-1778-FF48-8BDA-9D908CF2DC27}" type="datetime1">
              <a:rPr lang="en-US" smtClean="0"/>
              <a:pPr/>
              <a:t>6/5/12</a:t>
            </a:fld>
            <a:endParaRPr lang="en-US"/>
          </a:p>
        </p:txBody>
      </p:sp>
      <p:sp>
        <p:nvSpPr>
          <p:cNvPr id="6" name="Footer Placeholder 5"/>
          <p:cNvSpPr>
            <a:spLocks noGrp="1"/>
          </p:cNvSpPr>
          <p:nvPr>
            <p:ph type="ftr" sz="quarter" idx="11"/>
          </p:nvPr>
        </p:nvSpPr>
        <p:spPr/>
        <p:txBody>
          <a:bodyPr/>
          <a:lstStyle/>
          <a:p>
            <a:r>
              <a:rPr lang="en-US" smtClean="0"/>
              <a:t>M. Ungaro</a:t>
            </a:r>
            <a:endParaRPr lang="en-US"/>
          </a:p>
        </p:txBody>
      </p:sp>
      <p:sp>
        <p:nvSpPr>
          <p:cNvPr id="7" name="Slide Number Placeholder 6"/>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0772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1B8D92-FB37-1741-9493-1375BCFED5BA}"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8832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7C54C9-37B5-904B-BFE7-C63C217085D2}"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271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2EC3C-8107-E843-9E68-8F034E10486C}"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A0068-1727-B748-AC27-A091EDAA1B28}"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26C9C2-6B1D-5446-82CF-B6D7BDD4BBD4}"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A2572C-FB90-E343-97A3-ECFA8DBACEE8}" type="datetime1">
              <a:rPr lang="en-US" smtClean="0"/>
              <a:pPr/>
              <a:t>6/5/12</a:t>
            </a:fld>
            <a:endParaRPr lang="en-US"/>
          </a:p>
        </p:txBody>
      </p:sp>
      <p:sp>
        <p:nvSpPr>
          <p:cNvPr id="6" name="Footer Placeholder 5"/>
          <p:cNvSpPr>
            <a:spLocks noGrp="1"/>
          </p:cNvSpPr>
          <p:nvPr>
            <p:ph type="ftr" sz="quarter" idx="11"/>
          </p:nvPr>
        </p:nvSpPr>
        <p:spPr/>
        <p:txBody>
          <a:bodyPr/>
          <a:lstStyle/>
          <a:p>
            <a:r>
              <a:rPr lang="en-US" smtClean="0"/>
              <a:t>M. Ungaro</a:t>
            </a:r>
            <a:endParaRPr lang="en-US"/>
          </a:p>
        </p:txBody>
      </p:sp>
      <p:sp>
        <p:nvSpPr>
          <p:cNvPr id="7" name="Slide Number Placeholder 6"/>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8EACC3-0F95-A047-AD9C-BF894E013D0D}" type="datetime1">
              <a:rPr lang="en-US" smtClean="0"/>
              <a:pPr/>
              <a:t>6/5/12</a:t>
            </a:fld>
            <a:endParaRPr lang="en-US"/>
          </a:p>
        </p:txBody>
      </p:sp>
      <p:sp>
        <p:nvSpPr>
          <p:cNvPr id="8" name="Footer Placeholder 7"/>
          <p:cNvSpPr>
            <a:spLocks noGrp="1"/>
          </p:cNvSpPr>
          <p:nvPr>
            <p:ph type="ftr" sz="quarter" idx="11"/>
          </p:nvPr>
        </p:nvSpPr>
        <p:spPr/>
        <p:txBody>
          <a:bodyPr/>
          <a:lstStyle/>
          <a:p>
            <a:r>
              <a:rPr lang="en-US" smtClean="0"/>
              <a:t>M. Ungaro</a:t>
            </a:r>
            <a:endParaRPr lang="en-US"/>
          </a:p>
        </p:txBody>
      </p:sp>
      <p:sp>
        <p:nvSpPr>
          <p:cNvPr id="9" name="Slide Number Placeholder 8"/>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29856-B732-064F-AB08-953355221B5A}" type="datetime1">
              <a:rPr lang="en-US" smtClean="0"/>
              <a:pPr/>
              <a:t>6/5/12</a:t>
            </a:fld>
            <a:endParaRPr lang="en-US"/>
          </a:p>
        </p:txBody>
      </p:sp>
      <p:sp>
        <p:nvSpPr>
          <p:cNvPr id="4" name="Footer Placeholder 3"/>
          <p:cNvSpPr>
            <a:spLocks noGrp="1"/>
          </p:cNvSpPr>
          <p:nvPr>
            <p:ph type="ftr" sz="quarter" idx="11"/>
          </p:nvPr>
        </p:nvSpPr>
        <p:spPr/>
        <p:txBody>
          <a:bodyPr/>
          <a:lstStyle/>
          <a:p>
            <a:r>
              <a:rPr lang="en-US" smtClean="0"/>
              <a:t>M. Ungaro</a:t>
            </a:r>
            <a:endParaRPr lang="en-US"/>
          </a:p>
        </p:txBody>
      </p:sp>
      <p:sp>
        <p:nvSpPr>
          <p:cNvPr id="5" name="Slide Number Placeholder 4"/>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520861E-AC51-E242-B517-591E13B5CB2F}" type="datetimeFigureOut">
              <a:rPr lang="en-US" smtClean="0"/>
              <a:pPr/>
              <a:t>6/5/12</a:t>
            </a:fld>
            <a:endParaRPr lang="en-US"/>
          </a:p>
        </p:txBody>
      </p:sp>
      <p:sp>
        <p:nvSpPr>
          <p:cNvPr id="5" name="Footer Placeholder 4"/>
          <p:cNvSpPr>
            <a:spLocks noGrp="1"/>
          </p:cNvSpPr>
          <p:nvPr>
            <p:ph type="ftr" sz="quarter" idx="11"/>
          </p:nvPr>
        </p:nvSpPr>
        <p:spPr>
          <a:xfrm>
            <a:off x="0" y="6414467"/>
            <a:ext cx="218660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9703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E7602-46DC-3B45-8750-DD92D3177CCF}" type="datetime1">
              <a:rPr lang="en-US" smtClean="0"/>
              <a:pPr/>
              <a:t>6/5/12</a:t>
            </a:fld>
            <a:endParaRPr lang="en-US"/>
          </a:p>
        </p:txBody>
      </p:sp>
      <p:sp>
        <p:nvSpPr>
          <p:cNvPr id="3" name="Footer Placeholder 2"/>
          <p:cNvSpPr>
            <a:spLocks noGrp="1"/>
          </p:cNvSpPr>
          <p:nvPr>
            <p:ph type="ftr" sz="quarter" idx="11"/>
          </p:nvPr>
        </p:nvSpPr>
        <p:spPr/>
        <p:txBody>
          <a:bodyPr/>
          <a:lstStyle/>
          <a:p>
            <a:r>
              <a:rPr lang="en-US" smtClean="0"/>
              <a:t>M. Ungaro</a:t>
            </a:r>
            <a:endParaRPr lang="en-US"/>
          </a:p>
        </p:txBody>
      </p:sp>
      <p:sp>
        <p:nvSpPr>
          <p:cNvPr id="4" name="Slide Number Placeholder 3"/>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98AEBD-BB7E-AC4A-933F-55A7EE08CB64}" type="datetime1">
              <a:rPr lang="en-US" smtClean="0"/>
              <a:pPr/>
              <a:t>6/5/12</a:t>
            </a:fld>
            <a:endParaRPr lang="en-US"/>
          </a:p>
        </p:txBody>
      </p:sp>
      <p:sp>
        <p:nvSpPr>
          <p:cNvPr id="6" name="Footer Placeholder 5"/>
          <p:cNvSpPr>
            <a:spLocks noGrp="1"/>
          </p:cNvSpPr>
          <p:nvPr>
            <p:ph type="ftr" sz="quarter" idx="11"/>
          </p:nvPr>
        </p:nvSpPr>
        <p:spPr/>
        <p:txBody>
          <a:bodyPr/>
          <a:lstStyle/>
          <a:p>
            <a:r>
              <a:rPr lang="en-US" smtClean="0"/>
              <a:t>M. Ungaro</a:t>
            </a:r>
            <a:endParaRPr lang="en-US"/>
          </a:p>
        </p:txBody>
      </p:sp>
      <p:sp>
        <p:nvSpPr>
          <p:cNvPr id="7" name="Slide Number Placeholder 6"/>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25F467-19B6-BF44-AFDE-E5F5F987B7BB}" type="datetime1">
              <a:rPr lang="en-US" smtClean="0"/>
              <a:pPr/>
              <a:t>6/5/12</a:t>
            </a:fld>
            <a:endParaRPr lang="en-US"/>
          </a:p>
        </p:txBody>
      </p:sp>
      <p:sp>
        <p:nvSpPr>
          <p:cNvPr id="6" name="Footer Placeholder 5"/>
          <p:cNvSpPr>
            <a:spLocks noGrp="1"/>
          </p:cNvSpPr>
          <p:nvPr>
            <p:ph type="ftr" sz="quarter" idx="11"/>
          </p:nvPr>
        </p:nvSpPr>
        <p:spPr/>
        <p:txBody>
          <a:bodyPr/>
          <a:lstStyle/>
          <a:p>
            <a:r>
              <a:rPr lang="en-US" smtClean="0"/>
              <a:t>M. Ungaro</a:t>
            </a:r>
            <a:endParaRPr lang="en-US"/>
          </a:p>
        </p:txBody>
      </p:sp>
      <p:sp>
        <p:nvSpPr>
          <p:cNvPr id="7" name="Slide Number Placeholder 6"/>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7AFBFB-2FD2-474E-8F46-B9C4C539EA65}"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078E7C-9BA6-434D-B134-BE422CC92C70}"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p:txBody>
          <a:bodyPr/>
          <a:lstStyle/>
          <a:p>
            <a:fld id="{B2038D78-794C-A44D-9A8D-BF0AEAF171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M. Ungaro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132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D1625F2-B504-324E-82F6-08A10C766788}"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970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5C21532-D0CD-9545-B5C1-7DEF8D51648F}" type="datetime1">
              <a:rPr lang="en-US" smtClean="0"/>
              <a:pPr/>
              <a:t>6/5/12</a:t>
            </a:fld>
            <a:endParaRPr lang="en-US"/>
          </a:p>
        </p:txBody>
      </p:sp>
      <p:sp>
        <p:nvSpPr>
          <p:cNvPr id="5" name="Footer Placeholder 4"/>
          <p:cNvSpPr>
            <a:spLocks noGrp="1"/>
          </p:cNvSpPr>
          <p:nvPr>
            <p:ph type="ftr" sz="quarter" idx="11"/>
          </p:nvPr>
        </p:nvSpPr>
        <p:spPr/>
        <p:txBody>
          <a:bodyPr/>
          <a:lstStyle/>
          <a:p>
            <a:r>
              <a:rPr lang="en-US" smtClean="0"/>
              <a:t>M. Ungaro</a:t>
            </a:r>
            <a:endParaRPr lang="en-US"/>
          </a:p>
        </p:txBody>
      </p:sp>
      <p:sp>
        <p:nvSpPr>
          <p:cNvPr id="6" name="Slide Number Placeholder 5"/>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750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E937EC-41C3-F547-AA73-A68A8DDCB49B}" type="datetime1">
              <a:rPr lang="en-US" smtClean="0"/>
              <a:pPr/>
              <a:t>6/5/12</a:t>
            </a:fld>
            <a:endParaRPr lang="en-US"/>
          </a:p>
        </p:txBody>
      </p:sp>
      <p:sp>
        <p:nvSpPr>
          <p:cNvPr id="6" name="Footer Placeholder 5"/>
          <p:cNvSpPr>
            <a:spLocks noGrp="1"/>
          </p:cNvSpPr>
          <p:nvPr>
            <p:ph type="ftr" sz="quarter" idx="11"/>
          </p:nvPr>
        </p:nvSpPr>
        <p:spPr/>
        <p:txBody>
          <a:bodyPr/>
          <a:lstStyle/>
          <a:p>
            <a:r>
              <a:rPr lang="en-US" smtClean="0"/>
              <a:t>M. Ungaro</a:t>
            </a:r>
            <a:endParaRPr lang="en-US"/>
          </a:p>
        </p:txBody>
      </p:sp>
      <p:sp>
        <p:nvSpPr>
          <p:cNvPr id="7" name="Slide Number Placeholder 6"/>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530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46368A7-BBE7-7A49-858E-C527C2A93909}" type="datetime1">
              <a:rPr lang="en-US" smtClean="0"/>
              <a:pPr/>
              <a:t>6/5/12</a:t>
            </a:fld>
            <a:endParaRPr lang="en-US"/>
          </a:p>
        </p:txBody>
      </p:sp>
      <p:sp>
        <p:nvSpPr>
          <p:cNvPr id="8" name="Footer Placeholder 7"/>
          <p:cNvSpPr>
            <a:spLocks noGrp="1"/>
          </p:cNvSpPr>
          <p:nvPr>
            <p:ph type="ftr" sz="quarter" idx="11"/>
          </p:nvPr>
        </p:nvSpPr>
        <p:spPr/>
        <p:txBody>
          <a:bodyPr/>
          <a:lstStyle/>
          <a:p>
            <a:r>
              <a:rPr lang="en-US" smtClean="0"/>
              <a:t>M. Ungaro</a:t>
            </a:r>
            <a:endParaRPr lang="en-US"/>
          </a:p>
        </p:txBody>
      </p:sp>
      <p:sp>
        <p:nvSpPr>
          <p:cNvPr id="9" name="Slide Number Placeholder 8"/>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186866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CF3EE6C-BFE5-E941-B676-0A030385F536}" type="datetime1">
              <a:rPr lang="en-US" smtClean="0"/>
              <a:pPr/>
              <a:t>6/5/12</a:t>
            </a:fld>
            <a:endParaRPr lang="en-US"/>
          </a:p>
        </p:txBody>
      </p:sp>
      <p:sp>
        <p:nvSpPr>
          <p:cNvPr id="4" name="Footer Placeholder 3"/>
          <p:cNvSpPr>
            <a:spLocks noGrp="1"/>
          </p:cNvSpPr>
          <p:nvPr>
            <p:ph type="ftr" sz="quarter" idx="11"/>
          </p:nvPr>
        </p:nvSpPr>
        <p:spPr/>
        <p:txBody>
          <a:bodyPr/>
          <a:lstStyle/>
          <a:p>
            <a:r>
              <a:rPr lang="en-US" smtClean="0"/>
              <a:t>M. Ungaro</a:t>
            </a:r>
            <a:endParaRPr lang="en-US"/>
          </a:p>
        </p:txBody>
      </p:sp>
      <p:sp>
        <p:nvSpPr>
          <p:cNvPr id="5" name="Slide Number Placeholder 4"/>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395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F8627CA-471C-E74F-9DE3-73B9E3384253}" type="datetime1">
              <a:rPr lang="en-US" smtClean="0"/>
              <a:pPr/>
              <a:t>6/5/12</a:t>
            </a:fld>
            <a:endParaRPr lang="en-US"/>
          </a:p>
        </p:txBody>
      </p:sp>
      <p:sp>
        <p:nvSpPr>
          <p:cNvPr id="3" name="Footer Placeholder 2"/>
          <p:cNvSpPr>
            <a:spLocks noGrp="1"/>
          </p:cNvSpPr>
          <p:nvPr>
            <p:ph type="ftr" sz="quarter" idx="11"/>
          </p:nvPr>
        </p:nvSpPr>
        <p:spPr/>
        <p:txBody>
          <a:bodyPr/>
          <a:lstStyle/>
          <a:p>
            <a:r>
              <a:rPr lang="en-US" smtClean="0"/>
              <a:t>M. Ungaro</a:t>
            </a:r>
            <a:endParaRPr lang="en-US"/>
          </a:p>
        </p:txBody>
      </p:sp>
      <p:sp>
        <p:nvSpPr>
          <p:cNvPr id="4" name="Slide Number Placeholder 3"/>
          <p:cNvSpPr>
            <a:spLocks noGrp="1"/>
          </p:cNvSpPr>
          <p:nvPr>
            <p:ph type="sldNum" sz="quarter" idx="12"/>
          </p:nvPr>
        </p:nvSpPr>
        <p:spPr>
          <a:xfrm>
            <a:off x="4322417" y="6356350"/>
            <a:ext cx="2133600" cy="365125"/>
          </a:xfrm>
          <a:prstGeom prst="rect">
            <a:avLst/>
          </a:prstGeom>
        </p:spPr>
        <p:txBody>
          <a:bodyPr/>
          <a:lstStyle/>
          <a:p>
            <a:fld id="{709CF95D-2D67-8441-8B1C-9C20819194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6695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28600" y="838200"/>
            <a:ext cx="86868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792580" name="Line 4"/>
          <p:cNvSpPr>
            <a:spLocks noChangeShapeType="1"/>
          </p:cNvSpPr>
          <p:nvPr/>
        </p:nvSpPr>
        <p:spPr bwMode="auto">
          <a:xfrm>
            <a:off x="0" y="822325"/>
            <a:ext cx="9144000" cy="0"/>
          </a:xfrm>
          <a:prstGeom prst="line">
            <a:avLst/>
          </a:prstGeom>
          <a:noFill/>
          <a:ln w="57150">
            <a:solidFill>
              <a:srgbClr val="00279F"/>
            </a:solidFill>
            <a:round/>
            <a:headEnd/>
            <a:tailEnd/>
          </a:ln>
          <a:effectLst/>
        </p:spPr>
        <p:txBody>
          <a:bodyPr wrap="none" anchor="ctr"/>
          <a:lstStyle/>
          <a:p>
            <a:pPr algn="ctr" defTabSz="914400" eaLnBrk="0" fontAlgn="base" hangingPunct="0">
              <a:spcBef>
                <a:spcPct val="0"/>
              </a:spcBef>
              <a:spcAft>
                <a:spcPct val="0"/>
              </a:spcAft>
              <a:defRPr/>
            </a:pPr>
            <a:endParaRPr lang="en-US" sz="3200" b="1">
              <a:solidFill>
                <a:srgbClr val="000000"/>
              </a:solidFill>
              <a:latin typeface="Times New Roman" pitchFamily="18" charset="0"/>
              <a:ea typeface="ＭＳ Ｐゴシック" charset="-128"/>
            </a:endParaRPr>
          </a:p>
        </p:txBody>
      </p:sp>
      <p:sp>
        <p:nvSpPr>
          <p:cNvPr id="792582" name="Line 6"/>
          <p:cNvSpPr>
            <a:spLocks noChangeShapeType="1"/>
          </p:cNvSpPr>
          <p:nvPr/>
        </p:nvSpPr>
        <p:spPr bwMode="auto">
          <a:xfrm>
            <a:off x="0" y="6608763"/>
            <a:ext cx="9142413" cy="0"/>
          </a:xfrm>
          <a:prstGeom prst="line">
            <a:avLst/>
          </a:prstGeom>
          <a:noFill/>
          <a:ln w="101600">
            <a:solidFill>
              <a:srgbClr val="00279F"/>
            </a:solidFill>
            <a:round/>
            <a:headEnd/>
            <a:tailEnd/>
          </a:ln>
          <a:effectLst/>
        </p:spPr>
        <p:txBody>
          <a:bodyPr wrap="none" anchor="ctr"/>
          <a:lstStyle/>
          <a:p>
            <a:pPr algn="ctr" defTabSz="914400" eaLnBrk="0" fontAlgn="base" hangingPunct="0">
              <a:spcBef>
                <a:spcPct val="0"/>
              </a:spcBef>
              <a:spcAft>
                <a:spcPct val="0"/>
              </a:spcAft>
              <a:defRPr/>
            </a:pPr>
            <a:endParaRPr lang="en-US" sz="3200" b="1">
              <a:solidFill>
                <a:srgbClr val="000000"/>
              </a:solidFill>
              <a:latin typeface="Times New Roman" pitchFamily="18" charset="0"/>
              <a:ea typeface="ＭＳ Ｐゴシック" charset="-128"/>
            </a:endParaRPr>
          </a:p>
        </p:txBody>
      </p:sp>
      <p:sp>
        <p:nvSpPr>
          <p:cNvPr id="792584" name="Rectangle 8"/>
          <p:cNvSpPr>
            <a:spLocks noChangeArrowheads="1"/>
          </p:cNvSpPr>
          <p:nvPr/>
        </p:nvSpPr>
        <p:spPr bwMode="auto">
          <a:xfrm>
            <a:off x="2849563" y="6375401"/>
            <a:ext cx="4038600" cy="381643"/>
          </a:xfrm>
          <a:prstGeom prst="rect">
            <a:avLst/>
          </a:prstGeom>
          <a:solidFill>
            <a:schemeClr val="bg1"/>
          </a:solidFill>
          <a:ln w="9525">
            <a:noFill/>
            <a:miter lim="800000"/>
            <a:headEnd/>
            <a:tailEnd/>
          </a:ln>
        </p:spPr>
        <p:txBody>
          <a:bodyPr wrap="square" lIns="0" tIns="0" rIns="0" bIns="0">
            <a:spAutoFit/>
          </a:bodyPr>
          <a:lstStyle/>
          <a:p>
            <a:pPr algn="ctr" defTabSz="914400" eaLnBrk="0" fontAlgn="base" hangingPunct="0">
              <a:lnSpc>
                <a:spcPct val="80000"/>
              </a:lnSpc>
              <a:spcBef>
                <a:spcPct val="0"/>
              </a:spcBef>
              <a:spcAft>
                <a:spcPct val="0"/>
              </a:spcAft>
              <a:defRPr/>
            </a:pPr>
            <a:r>
              <a:rPr lang="en-US" sz="1000" b="1" dirty="0">
                <a:solidFill>
                  <a:srgbClr val="339966"/>
                </a:solidFill>
                <a:ea typeface="ＭＳ Ｐゴシック" pitchFamily="-110" charset="-128"/>
              </a:rPr>
              <a:t>   </a:t>
            </a:r>
          </a:p>
          <a:p>
            <a:pPr algn="ctr" defTabSz="914400" eaLnBrk="0" fontAlgn="base" hangingPunct="0">
              <a:lnSpc>
                <a:spcPct val="80000"/>
              </a:lnSpc>
              <a:spcBef>
                <a:spcPct val="0"/>
              </a:spcBef>
              <a:spcAft>
                <a:spcPct val="0"/>
              </a:spcAft>
              <a:defRPr/>
            </a:pPr>
            <a:r>
              <a:rPr lang="en-US" sz="1100" b="1" dirty="0">
                <a:solidFill>
                  <a:srgbClr val="339966"/>
                </a:solidFill>
                <a:ea typeface="ＭＳ Ｐゴシック" pitchFamily="-110" charset="-128"/>
              </a:rPr>
              <a:t>Thomas Jefferson National Accelerator Facility</a:t>
            </a:r>
          </a:p>
          <a:p>
            <a:pPr algn="ctr" defTabSz="914400" eaLnBrk="0" fontAlgn="base" hangingPunct="0">
              <a:lnSpc>
                <a:spcPct val="80000"/>
              </a:lnSpc>
              <a:spcBef>
                <a:spcPct val="0"/>
              </a:spcBef>
              <a:spcAft>
                <a:spcPct val="0"/>
              </a:spcAft>
              <a:defRPr/>
            </a:pPr>
            <a:endParaRPr lang="en-US" sz="1000" b="1" dirty="0">
              <a:solidFill>
                <a:srgbClr val="339966"/>
              </a:solidFill>
              <a:ea typeface="ＭＳ Ｐゴシック" pitchFamily="-110" charset="-128"/>
            </a:endParaRPr>
          </a:p>
        </p:txBody>
      </p:sp>
      <p:pic>
        <p:nvPicPr>
          <p:cNvPr id="1031" name="Picture 9"/>
          <p:cNvPicPr>
            <a:picLocks noChangeAspect="1" noChangeArrowheads="1"/>
          </p:cNvPicPr>
          <p:nvPr/>
        </p:nvPicPr>
        <p:blipFill>
          <a:blip r:embed="rId4" cstate="print"/>
          <a:srcRect/>
          <a:stretch>
            <a:fillRect/>
          </a:stretch>
        </p:blipFill>
        <p:spPr bwMode="auto">
          <a:xfrm>
            <a:off x="7339013" y="6364288"/>
            <a:ext cx="1612900" cy="422275"/>
          </a:xfrm>
          <a:prstGeom prst="rect">
            <a:avLst/>
          </a:prstGeom>
          <a:noFill/>
          <a:ln w="9525">
            <a:noFill/>
            <a:miter lim="800000"/>
            <a:headEnd/>
            <a:tailEnd/>
          </a:ln>
        </p:spPr>
      </p:pic>
      <p:sp>
        <p:nvSpPr>
          <p:cNvPr id="792586" name="Rectangle 10"/>
          <p:cNvSpPr>
            <a:spLocks noChangeArrowheads="1"/>
          </p:cNvSpPr>
          <p:nvPr/>
        </p:nvSpPr>
        <p:spPr bwMode="auto">
          <a:xfrm>
            <a:off x="6977063" y="6570663"/>
            <a:ext cx="296862" cy="92075"/>
          </a:xfrm>
          <a:prstGeom prst="rect">
            <a:avLst/>
          </a:prstGeom>
          <a:noFill/>
          <a:ln w="9525">
            <a:noFill/>
            <a:miter lim="800000"/>
            <a:headEnd/>
            <a:tailEnd/>
          </a:ln>
          <a:effectLst/>
        </p:spPr>
        <p:txBody>
          <a:bodyPr wrap="none" lIns="0" tIns="0" rIns="0" bIns="0">
            <a:spAutoFit/>
          </a:bodyPr>
          <a:lstStyle/>
          <a:p>
            <a:pPr algn="ctr" defTabSz="914400" eaLnBrk="0" fontAlgn="base" hangingPunct="0">
              <a:spcBef>
                <a:spcPct val="0"/>
              </a:spcBef>
              <a:spcAft>
                <a:spcPct val="0"/>
              </a:spcAft>
              <a:defRPr/>
            </a:pPr>
            <a:r>
              <a:rPr lang="en-US" altLang="en-US" sz="600" b="1" dirty="0">
                <a:solidFill>
                  <a:srgbClr val="FFFFFF"/>
                </a:solidFill>
                <a:ea typeface="ＭＳ Ｐゴシック" pitchFamily="-110" charset="-128"/>
              </a:rPr>
              <a:t>Page </a:t>
            </a:r>
            <a:fld id="{C0885CA2-C4F2-4737-B8CD-57CAEC80E2A4}" type="slidenum">
              <a:rPr lang="en-US" altLang="en-US" sz="600" b="1">
                <a:solidFill>
                  <a:srgbClr val="FFFFFF"/>
                </a:solidFill>
                <a:ea typeface="ＭＳ Ｐゴシック" pitchFamily="-110" charset="-128"/>
              </a:rPr>
              <a:pPr algn="ctr" defTabSz="914400" eaLnBrk="0" fontAlgn="base" hangingPunct="0">
                <a:spcBef>
                  <a:spcPct val="0"/>
                </a:spcBef>
                <a:spcAft>
                  <a:spcPct val="0"/>
                </a:spcAft>
                <a:defRPr/>
              </a:pPr>
              <a:t>‹#›</a:t>
            </a:fld>
            <a:endParaRPr lang="en-US" sz="600" b="1" dirty="0">
              <a:solidFill>
                <a:srgbClr val="FFFFFF"/>
              </a:solidFill>
              <a:ea typeface="ＭＳ Ｐゴシック" pitchFamily="-110" charset="-128"/>
            </a:endParaRPr>
          </a:p>
        </p:txBody>
      </p:sp>
      <p:pic>
        <p:nvPicPr>
          <p:cNvPr id="1033" name="Picture 12" descr="NP-logo-Nl copy"/>
          <p:cNvPicPr>
            <a:picLocks noChangeAspect="1" noChangeArrowheads="1"/>
          </p:cNvPicPr>
          <p:nvPr/>
        </p:nvPicPr>
        <p:blipFill>
          <a:blip r:embed="rId5" cstate="print"/>
          <a:srcRect/>
          <a:stretch>
            <a:fillRect/>
          </a:stretch>
        </p:blipFill>
        <p:spPr bwMode="auto">
          <a:xfrm>
            <a:off x="0" y="6324600"/>
            <a:ext cx="1295400" cy="533400"/>
          </a:xfrm>
          <a:prstGeom prst="rect">
            <a:avLst/>
          </a:prstGeom>
          <a:noFill/>
          <a:ln w="9525">
            <a:noFill/>
            <a:miter lim="800000"/>
            <a:headEnd/>
            <a:tailEnd/>
          </a:ln>
        </p:spPr>
      </p:pic>
      <p:pic>
        <p:nvPicPr>
          <p:cNvPr id="1034" name="Picture 13"/>
          <p:cNvPicPr>
            <a:picLocks noChangeAspect="1" noChangeArrowheads="1"/>
          </p:cNvPicPr>
          <p:nvPr/>
        </p:nvPicPr>
        <p:blipFill>
          <a:blip r:embed="rId6" cstate="print"/>
          <a:srcRect/>
          <a:stretch>
            <a:fillRect/>
          </a:stretch>
        </p:blipFill>
        <p:spPr bwMode="auto">
          <a:xfrm>
            <a:off x="1600200" y="6375400"/>
            <a:ext cx="914400" cy="482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86" r:id="rId2"/>
  </p:sldLayoutIdLst>
  <p:transition>
    <p:fade/>
  </p:transition>
  <p:hf sldNum="0" hdr="0" dt="0"/>
  <p:txStyles>
    <p:title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ＭＳ Ｐゴシック" pitchFamily="-110" charset="-128"/>
          <a:cs typeface="+mn-cs"/>
        </a:defRPr>
      </a:lvl1pPr>
      <a:lvl2pPr marL="457200" indent="-233363" algn="l" rtl="0" eaLnBrk="0" fontAlgn="base" hangingPunct="0">
        <a:spcBef>
          <a:spcPct val="20000"/>
        </a:spcBef>
        <a:spcAft>
          <a:spcPct val="0"/>
        </a:spcAft>
        <a:buFont typeface="Arial" pitchFamily="34" charset="0"/>
        <a:buChar char="•"/>
        <a:defRPr sz="2400" b="1">
          <a:solidFill>
            <a:srgbClr val="333399"/>
          </a:solidFill>
          <a:latin typeface="+mn-lt"/>
          <a:ea typeface="ＭＳ Ｐゴシック" pitchFamily="-110" charset="-128"/>
        </a:defRPr>
      </a:lvl2pPr>
      <a:lvl3pPr marL="800100" indent="-228600" algn="l" rtl="0" eaLnBrk="0" fontAlgn="base" hangingPunct="0">
        <a:spcBef>
          <a:spcPct val="20000"/>
        </a:spcBef>
        <a:spcAft>
          <a:spcPct val="0"/>
        </a:spcAft>
        <a:buFont typeface="Arial" pitchFamily="34" charset="0"/>
        <a:buChar char="–"/>
        <a:defRPr sz="2000" b="1">
          <a:solidFill>
            <a:srgbClr val="008000"/>
          </a:solidFill>
          <a:latin typeface="+mn-lt"/>
          <a:ea typeface="ＭＳ Ｐゴシック" pitchFamily="-110" charset="-128"/>
        </a:defRPr>
      </a:lvl3pPr>
      <a:lvl4pPr marL="1143000" indent="-228600" algn="l" rtl="0" eaLnBrk="0" fontAlgn="base" hangingPunct="0">
        <a:spcBef>
          <a:spcPct val="20000"/>
        </a:spcBef>
        <a:spcAft>
          <a:spcPct val="0"/>
        </a:spcAft>
        <a:buFont typeface="Arial" pitchFamily="34" charset="0"/>
        <a:buChar char="•"/>
        <a:defRPr sz="2000" b="1">
          <a:solidFill>
            <a:srgbClr val="CC0000"/>
          </a:solidFill>
          <a:latin typeface="+mn-lt"/>
          <a:ea typeface="ＭＳ Ｐゴシック" pitchFamily="-110" charset="-128"/>
        </a:defRPr>
      </a:lvl4pPr>
      <a:lvl5pPr marL="1487488" indent="-228600" algn="l" rtl="0" eaLnBrk="0" fontAlgn="base" hangingPunct="0">
        <a:spcBef>
          <a:spcPct val="20000"/>
        </a:spcBef>
        <a:spcAft>
          <a:spcPct val="0"/>
        </a:spcAft>
        <a:buFont typeface="Arial" pitchFamily="34" charset="0"/>
        <a:buChar char="–"/>
        <a:defRPr sz="2000" b="1">
          <a:solidFill>
            <a:schemeClr val="hlink"/>
          </a:solidFill>
          <a:latin typeface="+mn-lt"/>
          <a:ea typeface="ＭＳ Ｐゴシック" pitchFamily="-110" charset="-128"/>
        </a:defRPr>
      </a:lvl5pPr>
      <a:lvl6pPr marL="1944688" indent="-228600" algn="l" rtl="0" fontAlgn="base">
        <a:spcBef>
          <a:spcPct val="20000"/>
        </a:spcBef>
        <a:spcAft>
          <a:spcPct val="0"/>
        </a:spcAft>
        <a:buFont typeface="Arial" charset="0"/>
        <a:buChar char="–"/>
        <a:defRPr sz="2000" b="1">
          <a:solidFill>
            <a:schemeClr val="hlink"/>
          </a:solidFill>
          <a:latin typeface="+mn-lt"/>
        </a:defRPr>
      </a:lvl6pPr>
      <a:lvl7pPr marL="2401888" indent="-228600" algn="l" rtl="0" fontAlgn="base">
        <a:spcBef>
          <a:spcPct val="20000"/>
        </a:spcBef>
        <a:spcAft>
          <a:spcPct val="0"/>
        </a:spcAft>
        <a:buFont typeface="Arial" charset="0"/>
        <a:buChar char="–"/>
        <a:defRPr sz="2000" b="1">
          <a:solidFill>
            <a:schemeClr val="hlink"/>
          </a:solidFill>
          <a:latin typeface="+mn-lt"/>
        </a:defRPr>
      </a:lvl7pPr>
      <a:lvl8pPr marL="2859088" indent="-228600" algn="l" rtl="0" fontAlgn="base">
        <a:spcBef>
          <a:spcPct val="20000"/>
        </a:spcBef>
        <a:spcAft>
          <a:spcPct val="0"/>
        </a:spcAft>
        <a:buFont typeface="Arial" charset="0"/>
        <a:buChar char="–"/>
        <a:defRPr sz="2000" b="1">
          <a:solidFill>
            <a:schemeClr val="hlink"/>
          </a:solidFill>
          <a:latin typeface="+mn-lt"/>
        </a:defRPr>
      </a:lvl8pPr>
      <a:lvl9pPr marL="3316288" indent="-228600" algn="l" rtl="0" fontAlgn="base">
        <a:spcBef>
          <a:spcPct val="20000"/>
        </a:spcBef>
        <a:spcAft>
          <a:spcPct val="0"/>
        </a:spcAft>
        <a:buFont typeface="Arial" charset="0"/>
        <a:buChar char="–"/>
        <a:defRPr sz="20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2335" y="6533005"/>
            <a:ext cx="897467"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M. Ungaro</a:t>
            </a:r>
            <a:endParaRPr lang="en-US" dirty="0"/>
          </a:p>
        </p:txBody>
      </p:sp>
      <p:sp>
        <p:nvSpPr>
          <p:cNvPr id="7" name="Rectangle 2"/>
          <p:cNvSpPr>
            <a:spLocks noGrp="1" noChangeArrowheads="1"/>
          </p:cNvSpPr>
          <p:nvPr>
            <p:ph type="title"/>
          </p:nvPr>
        </p:nvSpPr>
        <p:spPr bwMode="auto">
          <a:xfrm>
            <a:off x="0" y="0"/>
            <a:ext cx="91440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kumimoji="0" lang="en-US" sz="3200" b="1" i="0" u="none" strike="noStrike" kern="0" cap="none" spc="0" normalizeH="0" baseline="0" noProof="0" dirty="0" smtClean="0">
                <a:ln>
                  <a:noFill/>
                </a:ln>
                <a:solidFill>
                  <a:srgbClr val="333399"/>
                </a:solidFill>
                <a:effectLst/>
                <a:uLnTx/>
                <a:uFillTx/>
                <a:latin typeface="Arial"/>
                <a:ea typeface="ＭＳ Ｐゴシック" pitchFamily="-110" charset="-128"/>
                <a:cs typeface="+mj-cs"/>
              </a:rPr>
              <a:t>Slide Title</a:t>
            </a:r>
            <a:endParaRPr lang="en-US" dirty="0" smtClean="0"/>
          </a:p>
        </p:txBody>
      </p:sp>
      <p:sp>
        <p:nvSpPr>
          <p:cNvPr id="8" name="Line 4"/>
          <p:cNvSpPr>
            <a:spLocks noChangeShapeType="1"/>
          </p:cNvSpPr>
          <p:nvPr userDrawn="1"/>
        </p:nvSpPr>
        <p:spPr bwMode="auto">
          <a:xfrm>
            <a:off x="0" y="822325"/>
            <a:ext cx="9144000" cy="0"/>
          </a:xfrm>
          <a:prstGeom prst="line">
            <a:avLst/>
          </a:prstGeom>
          <a:noFill/>
          <a:ln w="57150">
            <a:solidFill>
              <a:srgbClr val="00279F"/>
            </a:solidFill>
            <a:round/>
            <a:headEnd/>
            <a:tailEnd/>
          </a:ln>
          <a:effectLst/>
        </p:spPr>
        <p:txBody>
          <a:bodyPr wrap="none" anchor="ctr"/>
          <a:lstStyle/>
          <a:p>
            <a:pPr algn="ctr" defTabSz="914400" eaLnBrk="0" fontAlgn="base" hangingPunct="0">
              <a:spcBef>
                <a:spcPct val="0"/>
              </a:spcBef>
              <a:spcAft>
                <a:spcPct val="0"/>
              </a:spcAft>
              <a:defRPr/>
            </a:pPr>
            <a:endParaRPr lang="en-US" sz="3200" b="1">
              <a:solidFill>
                <a:srgbClr val="000000"/>
              </a:solidFill>
              <a:latin typeface="Times New Roman" pitchFamily="18" charset="0"/>
              <a:ea typeface="ＭＳ Ｐゴシック" charset="-128"/>
            </a:endParaRPr>
          </a:p>
        </p:txBody>
      </p:sp>
      <p:sp>
        <p:nvSpPr>
          <p:cNvPr id="9" name="Line 6"/>
          <p:cNvSpPr>
            <a:spLocks noChangeShapeType="1"/>
          </p:cNvSpPr>
          <p:nvPr userDrawn="1"/>
        </p:nvSpPr>
        <p:spPr bwMode="auto">
          <a:xfrm>
            <a:off x="8505065" y="6716782"/>
            <a:ext cx="638935" cy="0"/>
          </a:xfrm>
          <a:prstGeom prst="line">
            <a:avLst/>
          </a:prstGeom>
          <a:noFill/>
          <a:ln w="101600">
            <a:solidFill>
              <a:srgbClr val="00279F"/>
            </a:solidFill>
            <a:round/>
            <a:headEnd/>
            <a:tailEnd/>
          </a:ln>
          <a:effectLst/>
        </p:spPr>
        <p:txBody>
          <a:bodyPr wrap="none" anchor="ctr"/>
          <a:lstStyle/>
          <a:p>
            <a:pPr algn="ctr" defTabSz="914400" eaLnBrk="0" fontAlgn="base" hangingPunct="0">
              <a:spcBef>
                <a:spcPct val="0"/>
              </a:spcBef>
              <a:spcAft>
                <a:spcPct val="0"/>
              </a:spcAft>
              <a:defRPr/>
            </a:pPr>
            <a:endParaRPr lang="en-US" sz="3200" b="1">
              <a:solidFill>
                <a:srgbClr val="000000"/>
              </a:solidFill>
              <a:latin typeface="Times New Roman" pitchFamily="18" charset="0"/>
              <a:ea typeface="ＭＳ Ｐゴシック" charset="-128"/>
            </a:endParaRPr>
          </a:p>
        </p:txBody>
      </p:sp>
      <p:sp>
        <p:nvSpPr>
          <p:cNvPr id="10" name="Rectangle 10"/>
          <p:cNvSpPr>
            <a:spLocks noChangeArrowheads="1"/>
          </p:cNvSpPr>
          <p:nvPr userDrawn="1"/>
        </p:nvSpPr>
        <p:spPr bwMode="auto">
          <a:xfrm>
            <a:off x="8644629" y="6663774"/>
            <a:ext cx="296862" cy="92075"/>
          </a:xfrm>
          <a:prstGeom prst="rect">
            <a:avLst/>
          </a:prstGeom>
          <a:noFill/>
          <a:ln w="9525">
            <a:noFill/>
            <a:miter lim="800000"/>
            <a:headEnd/>
            <a:tailEnd/>
          </a:ln>
          <a:effectLst/>
        </p:spPr>
        <p:txBody>
          <a:bodyPr wrap="none" lIns="0" tIns="0" rIns="0" bIns="0">
            <a:spAutoFit/>
          </a:bodyPr>
          <a:lstStyle/>
          <a:p>
            <a:pPr algn="ctr" defTabSz="914400" eaLnBrk="0" fontAlgn="base" hangingPunct="0">
              <a:spcBef>
                <a:spcPct val="0"/>
              </a:spcBef>
              <a:spcAft>
                <a:spcPct val="0"/>
              </a:spcAft>
              <a:defRPr/>
            </a:pPr>
            <a:r>
              <a:rPr lang="en-US" altLang="en-US" sz="600" b="1" dirty="0">
                <a:solidFill>
                  <a:srgbClr val="FFFFFF"/>
                </a:solidFill>
                <a:ea typeface="ＭＳ Ｐゴシック" pitchFamily="-110" charset="-128"/>
              </a:rPr>
              <a:t>Page </a:t>
            </a:r>
            <a:fld id="{C0885CA2-C4F2-4737-B8CD-57CAEC80E2A4}" type="slidenum">
              <a:rPr lang="en-US" altLang="en-US" sz="600" b="1">
                <a:solidFill>
                  <a:srgbClr val="FFFFFF"/>
                </a:solidFill>
                <a:ea typeface="ＭＳ Ｐゴシック" pitchFamily="-110" charset="-128"/>
              </a:rPr>
              <a:pPr algn="ctr" defTabSz="914400" eaLnBrk="0" fontAlgn="base" hangingPunct="0">
                <a:spcBef>
                  <a:spcPct val="0"/>
                </a:spcBef>
                <a:spcAft>
                  <a:spcPct val="0"/>
                </a:spcAft>
                <a:defRPr/>
              </a:pPr>
              <a:t>‹#›</a:t>
            </a:fld>
            <a:endParaRPr lang="en-US" sz="600" b="1" dirty="0">
              <a:solidFill>
                <a:srgbClr val="FFFFFF"/>
              </a:solidFill>
              <a:ea typeface="ＭＳ Ｐゴシック" pitchFamily="-110"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66787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5CA6F-7FA6-4849-A7D3-FB9DE3B62791}" type="datetime1">
              <a:rPr lang="en-US" smtClean="0"/>
              <a:pPr/>
              <a:t>6/5/12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 Ungaro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38D78-794C-A44D-9A8D-BF0AEAF171D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microsoft.com/office/2007/relationships/media" Target="../media/media1.mov"/><Relationship Id="rId5" Type="http://schemas.openxmlformats.org/officeDocument/2006/relationships/image" Target="../media/image18.png"/><Relationship Id="rId1" Type="http://schemas.openxmlformats.org/officeDocument/2006/relationships/video" Target="../media/media1.mov"/><Relationship Id="rId2"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jpe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a:xfrm>
            <a:off x="0" y="1"/>
            <a:ext cx="9144000" cy="827088"/>
          </a:xfrm>
        </p:spPr>
        <p:txBody>
          <a:bodyPr/>
          <a:lstStyle/>
          <a:p>
            <a:pPr eaLnBrk="1" hangingPunct="1"/>
            <a:r>
              <a:rPr lang="en-US" dirty="0" smtClean="0">
                <a:ea typeface="ＭＳ Ｐゴシック" charset="-128"/>
              </a:rPr>
              <a:t>CLAS12 Simulations</a:t>
            </a:r>
          </a:p>
        </p:txBody>
      </p:sp>
      <p:sp>
        <p:nvSpPr>
          <p:cNvPr id="2051" name="Rectangle 4"/>
          <p:cNvSpPr>
            <a:spLocks noGrp="1" noChangeArrowheads="1"/>
          </p:cNvSpPr>
          <p:nvPr>
            <p:ph type="body" sz="half" idx="1"/>
          </p:nvPr>
        </p:nvSpPr>
        <p:spPr>
          <a:xfrm>
            <a:off x="1030923" y="1544658"/>
            <a:ext cx="6924675" cy="3844485"/>
          </a:xfrm>
        </p:spPr>
        <p:txBody>
          <a:bodyPr/>
          <a:lstStyle/>
          <a:p>
            <a:pPr marL="0" indent="0" algn="ctr" eaLnBrk="1" hangingPunct="1">
              <a:buFontTx/>
              <a:buNone/>
            </a:pPr>
            <a:endParaRPr lang="en-US" b="0" dirty="0" smtClean="0">
              <a:ea typeface="ＭＳ Ｐゴシック" charset="-128"/>
            </a:endParaRPr>
          </a:p>
          <a:p>
            <a:pPr marL="0" indent="0" algn="ctr" eaLnBrk="1" hangingPunct="1">
              <a:buFontTx/>
              <a:buNone/>
            </a:pPr>
            <a:endParaRPr lang="en-US" dirty="0" smtClean="0">
              <a:solidFill>
                <a:srgbClr val="000090"/>
              </a:solidFill>
              <a:ea typeface="ＭＳ Ｐゴシック" charset="-128"/>
            </a:endParaRPr>
          </a:p>
          <a:p>
            <a:pPr marL="0" indent="0" algn="ctr" eaLnBrk="1" hangingPunct="1">
              <a:buFontTx/>
              <a:buNone/>
            </a:pPr>
            <a:r>
              <a:rPr lang="en-US" dirty="0" smtClean="0">
                <a:solidFill>
                  <a:srgbClr val="000090"/>
                </a:solidFill>
                <a:ea typeface="ＭＳ Ｐゴシック" charset="-128"/>
              </a:rPr>
              <a:t>Maurizio Ungaro</a:t>
            </a:r>
          </a:p>
          <a:p>
            <a:pPr marL="0" indent="0" algn="ctr" eaLnBrk="1" hangingPunct="1">
              <a:buFontTx/>
              <a:buNone/>
            </a:pPr>
            <a:endParaRPr lang="en-US" dirty="0" smtClean="0">
              <a:solidFill>
                <a:srgbClr val="000090"/>
              </a:solidFill>
              <a:ea typeface="ＭＳ Ｐゴシック" charset="-128"/>
            </a:endParaRPr>
          </a:p>
          <a:p>
            <a:pPr marL="0" indent="0" algn="ctr" eaLnBrk="1" hangingPunct="1">
              <a:buFontTx/>
              <a:buNone/>
            </a:pPr>
            <a:r>
              <a:rPr lang="en-US" dirty="0" smtClean="0">
                <a:solidFill>
                  <a:srgbClr val="000090"/>
                </a:solidFill>
                <a:ea typeface="ＭＳ Ｐゴシック" charset="-128"/>
              </a:rPr>
              <a:t>JLAB</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58153" y="106754"/>
            <a:ext cx="4403369" cy="584776"/>
          </a:xfrm>
          <a:prstGeom prst="rect">
            <a:avLst/>
          </a:prstGeom>
          <a:noFill/>
        </p:spPr>
        <p:txBody>
          <a:bodyPr wrap="none" rtlCol="0">
            <a:spAutoFit/>
          </a:bodyPr>
          <a:lstStyle/>
          <a:p>
            <a:r>
              <a:rPr lang="en-US" sz="3200" b="1" kern="0" dirty="0" smtClean="0">
                <a:solidFill>
                  <a:srgbClr val="2D369B"/>
                </a:solidFill>
                <a:latin typeface="Arial"/>
                <a:ea typeface="ＭＳ Ｐゴシック" charset="-128"/>
                <a:cs typeface="+mj-cs"/>
              </a:rPr>
              <a:t>Feature</a:t>
            </a:r>
            <a:r>
              <a:rPr lang="en-US" sz="3200" b="1" kern="0" dirty="0" smtClean="0">
                <a:solidFill>
                  <a:srgbClr val="333399"/>
                </a:solidFill>
                <a:latin typeface="Arial"/>
                <a:ea typeface="ＭＳ Ｐゴシック" charset="-128"/>
                <a:cs typeface="+mj-cs"/>
              </a:rPr>
              <a:t> Presentation</a:t>
            </a:r>
            <a:endParaRPr lang="en-US" dirty="0"/>
          </a:p>
        </p:txBody>
      </p:sp>
      <p:sp>
        <p:nvSpPr>
          <p:cNvPr id="5" name="TextBox 4"/>
          <p:cNvSpPr txBox="1"/>
          <p:nvPr/>
        </p:nvSpPr>
        <p:spPr>
          <a:xfrm>
            <a:off x="1905065" y="2723521"/>
            <a:ext cx="5642647" cy="2585323"/>
          </a:xfrm>
          <a:prstGeom prst="rect">
            <a:avLst/>
          </a:prstGeom>
          <a:noFill/>
        </p:spPr>
        <p:txBody>
          <a:bodyPr wrap="square" rtlCol="0">
            <a:spAutoFit/>
          </a:bodyPr>
          <a:lstStyle/>
          <a:p>
            <a:pPr algn="ctr"/>
            <a:r>
              <a:rPr lang="en-US" dirty="0" smtClean="0"/>
              <a:t>This movie shows the actual CLAS12 GEMC simulation</a:t>
            </a:r>
          </a:p>
          <a:p>
            <a:pPr algn="ctr"/>
            <a:endParaRPr lang="en-US" dirty="0"/>
          </a:p>
          <a:p>
            <a:pPr algn="ctr"/>
            <a:endParaRPr lang="en-US" dirty="0" smtClean="0"/>
          </a:p>
          <a:p>
            <a:pPr algn="ctr"/>
            <a:r>
              <a:rPr lang="en-US" dirty="0" smtClean="0"/>
              <a:t>Detectors’ volumes turned on one by one</a:t>
            </a:r>
          </a:p>
          <a:p>
            <a:pPr algn="ctr"/>
            <a:endParaRPr lang="en-US" dirty="0"/>
          </a:p>
          <a:p>
            <a:pPr algn="ctr"/>
            <a:endParaRPr lang="en-US" dirty="0" smtClean="0"/>
          </a:p>
          <a:p>
            <a:pPr algn="ctr"/>
            <a:r>
              <a:rPr lang="en-US" dirty="0" smtClean="0"/>
              <a:t>Digitized signals are shown</a:t>
            </a:r>
          </a:p>
          <a:p>
            <a:pPr algn="ctr"/>
            <a:endParaRPr lang="en-US" dirty="0"/>
          </a:p>
          <a:p>
            <a:pPr algn="ctr"/>
            <a:endParaRPr lang="en-US" dirty="0" smtClean="0"/>
          </a:p>
        </p:txBody>
      </p:sp>
      <p:sp>
        <p:nvSpPr>
          <p:cNvPr id="6" name="Footer Placeholder 6"/>
          <p:cNvSpPr>
            <a:spLocks noGrp="1"/>
          </p:cNvSpPr>
          <p:nvPr>
            <p:ph type="ftr" sz="quarter" idx="11"/>
          </p:nvPr>
        </p:nvSpPr>
        <p:spPr>
          <a:xfrm>
            <a:off x="-42335" y="6533005"/>
            <a:ext cx="897467" cy="365125"/>
          </a:xfrm>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98972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2693" y="6564473"/>
            <a:ext cx="851515" cy="276999"/>
          </a:xfrm>
          <a:prstGeom prst="rect">
            <a:avLst/>
          </a:prstGeom>
          <a:noFill/>
        </p:spPr>
        <p:txBody>
          <a:bodyPr wrap="none" rtlCol="0">
            <a:spAutoFit/>
          </a:bodyPr>
          <a:lstStyle/>
          <a:p>
            <a:r>
              <a:rPr lang="en-US" sz="1200" dirty="0" smtClean="0"/>
              <a:t>M. Ungaro</a:t>
            </a:r>
            <a:endParaRPr lang="en-US" sz="1200" dirty="0"/>
          </a:p>
        </p:txBody>
      </p:sp>
      <p:pic>
        <p:nvPicPr>
          <p:cNvPr id="4" name="Gemc MUngaro - 720p 1.mov">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1495403" y="-1"/>
            <a:ext cx="12194419" cy="6859361"/>
          </a:xfrm>
          <a:prstGeom prst="rect">
            <a:avLst/>
          </a:prstGeom>
        </p:spPr>
      </p:pic>
      <p:sp>
        <p:nvSpPr>
          <p:cNvPr id="6" name="Footer Placeholder 5"/>
          <p:cNvSpPr>
            <a:spLocks noGrp="1"/>
          </p:cNvSpPr>
          <p:nvPr>
            <p:ph type="ftr" sz="quarter" idx="11"/>
          </p:nvPr>
        </p:nvSpPr>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84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701373" y="1602756"/>
            <a:ext cx="3875484" cy="3224733"/>
          </a:xfrm>
          <a:prstGeom prst="rect">
            <a:avLst/>
          </a:prstGeom>
          <a:ln>
            <a:noFill/>
          </a:ln>
          <a:effectLst>
            <a:outerShdw blurRad="292100" dist="139700" dir="2700000" algn="tl" rotWithShape="0">
              <a:srgbClr val="333333">
                <a:alpha val="65000"/>
              </a:srgbClr>
            </a:outerShdw>
          </a:effectLst>
        </p:spPr>
      </p:pic>
      <p:sp>
        <p:nvSpPr>
          <p:cNvPr id="28676" name="Rectangle 4"/>
          <p:cNvSpPr>
            <a:spLocks/>
          </p:cNvSpPr>
          <p:nvPr/>
        </p:nvSpPr>
        <p:spPr bwMode="auto">
          <a:xfrm>
            <a:off x="467636" y="5475917"/>
            <a:ext cx="1389481" cy="615553"/>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000" dirty="0" smtClean="0">
                <a:solidFill>
                  <a:srgbClr val="000000"/>
                </a:solidFill>
                <a:latin typeface="Helvetica Neue" charset="0"/>
                <a:ea typeface="Helvetica Neue" charset="0"/>
                <a:cs typeface="Helvetica Neue" charset="0"/>
                <a:sym typeface="Helvetica Neue" charset="0"/>
              </a:rPr>
              <a:t>       Maurizio Ungaro</a:t>
            </a:r>
          </a:p>
          <a:p>
            <a:r>
              <a:rPr lang="en-US" sz="1000" dirty="0" smtClean="0">
                <a:solidFill>
                  <a:srgbClr val="000000"/>
                </a:solidFill>
                <a:latin typeface="Helvetica Neue" charset="0"/>
                <a:ea typeface="Helvetica Neue" charset="0"/>
                <a:cs typeface="Helvetica Neue" charset="0"/>
                <a:sym typeface="Helvetica Neue" charset="0"/>
              </a:rPr>
              <a:t>       </a:t>
            </a:r>
            <a:r>
              <a:rPr lang="en-US" sz="1000" dirty="0" err="1" smtClean="0">
                <a:solidFill>
                  <a:srgbClr val="000000"/>
                </a:solidFill>
                <a:latin typeface="Helvetica Neue" charset="0"/>
                <a:ea typeface="Helvetica Neue" charset="0"/>
                <a:cs typeface="Helvetica Neue" charset="0"/>
                <a:sym typeface="Helvetica Neue" charset="0"/>
              </a:rPr>
              <a:t>Amrit</a:t>
            </a:r>
            <a:r>
              <a:rPr lang="en-US" sz="1000" dirty="0" smtClean="0">
                <a:solidFill>
                  <a:srgbClr val="000000"/>
                </a:solidFill>
                <a:latin typeface="Helvetica Neue" charset="0"/>
                <a:ea typeface="Helvetica Neue" charset="0"/>
                <a:cs typeface="Helvetica Neue" charset="0"/>
                <a:sym typeface="Helvetica Neue" charset="0"/>
              </a:rPr>
              <a:t> </a:t>
            </a:r>
            <a:r>
              <a:rPr lang="en-US" sz="1000" dirty="0" err="1" smtClean="0">
                <a:solidFill>
                  <a:srgbClr val="000000"/>
                </a:solidFill>
                <a:latin typeface="Helvetica Neue" charset="0"/>
                <a:ea typeface="Helvetica Neue" charset="0"/>
                <a:cs typeface="Helvetica Neue" charset="0"/>
                <a:sym typeface="Helvetica Neue" charset="0"/>
              </a:rPr>
              <a:t>Yegneswaran</a:t>
            </a:r>
            <a:endParaRPr lang="en-US" sz="1000" dirty="0" smtClean="0">
              <a:solidFill>
                <a:srgbClr val="000000"/>
              </a:solidFill>
              <a:latin typeface="Helvetica Neue" charset="0"/>
              <a:ea typeface="Helvetica Neue" charset="0"/>
              <a:cs typeface="Helvetica Neue" charset="0"/>
              <a:sym typeface="Helvetica Neue" charset="0"/>
            </a:endParaRPr>
          </a:p>
          <a:p>
            <a:r>
              <a:rPr lang="en-US" sz="1000" dirty="0" smtClean="0">
                <a:solidFill>
                  <a:srgbClr val="000000"/>
                </a:solidFill>
                <a:latin typeface="Helvetica Neue" charset="0"/>
                <a:ea typeface="Helvetica Neue" charset="0"/>
                <a:cs typeface="Helvetica Neue" charset="0"/>
                <a:sym typeface="Helvetica Neue" charset="0"/>
              </a:rPr>
              <a:t>       Yuri </a:t>
            </a:r>
            <a:r>
              <a:rPr lang="en-US" sz="1000" dirty="0" err="1" smtClean="0">
                <a:solidFill>
                  <a:srgbClr val="000000"/>
                </a:solidFill>
                <a:latin typeface="Helvetica Neue" charset="0"/>
                <a:ea typeface="Helvetica Neue" charset="0"/>
                <a:cs typeface="Helvetica Neue" charset="0"/>
                <a:sym typeface="Helvetica Neue" charset="0"/>
              </a:rPr>
              <a:t>Gotra</a:t>
            </a:r>
            <a:endParaRPr lang="en-US" sz="1000" dirty="0" smtClean="0">
              <a:solidFill>
                <a:srgbClr val="000000"/>
              </a:solidFill>
              <a:latin typeface="Helvetica Neue" charset="0"/>
              <a:ea typeface="Helvetica Neue" charset="0"/>
              <a:cs typeface="Helvetica Neue" charset="0"/>
              <a:sym typeface="Helvetica Neue" charset="0"/>
            </a:endParaRPr>
          </a:p>
          <a:p>
            <a:endParaRPr lang="en-US" sz="1000" dirty="0">
              <a:solidFill>
                <a:srgbClr val="000000"/>
              </a:solidFill>
              <a:latin typeface="Helvetica Neue" charset="0"/>
              <a:ea typeface="Helvetica Neue" charset="0"/>
              <a:cs typeface="Helvetica Neue" charset="0"/>
              <a:sym typeface="Helvetica Neue" charset="0"/>
            </a:endParaRPr>
          </a:p>
        </p:txBody>
      </p:sp>
      <p:sp>
        <p:nvSpPr>
          <p:cNvPr id="28677"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cxnSp>
        <p:nvCxnSpPr>
          <p:cNvPr id="9" name="Straight Arrow Connector 8"/>
          <p:cNvCxnSpPr/>
          <p:nvPr/>
        </p:nvCxnSpPr>
        <p:spPr>
          <a:xfrm rot="10800000">
            <a:off x="3168652" y="3638551"/>
            <a:ext cx="1943099" cy="11889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196136" y="4572000"/>
            <a:ext cx="2223686" cy="1200329"/>
          </a:xfrm>
          <a:prstGeom prst="rect">
            <a:avLst/>
          </a:prstGeom>
          <a:noFill/>
        </p:spPr>
        <p:txBody>
          <a:bodyPr wrap="none" rtlCol="0">
            <a:spAutoFit/>
          </a:bodyPr>
          <a:lstStyle/>
          <a:p>
            <a:r>
              <a:rPr lang="en-US" dirty="0" smtClean="0"/>
              <a:t>3 or 4 Regions</a:t>
            </a:r>
          </a:p>
          <a:p>
            <a:r>
              <a:rPr lang="en-US" dirty="0" smtClean="0"/>
              <a:t>2 Layers Each Region</a:t>
            </a:r>
          </a:p>
          <a:p>
            <a:r>
              <a:rPr lang="en-US" dirty="0" smtClean="0"/>
              <a:t>3 Modules each Layer</a:t>
            </a:r>
          </a:p>
          <a:p>
            <a:r>
              <a:rPr lang="en-US" dirty="0" smtClean="0"/>
              <a:t>256 Strips each Layer</a:t>
            </a:r>
            <a:endParaRPr lang="en-US" dirty="0"/>
          </a:p>
        </p:txBody>
      </p:sp>
      <p:cxnSp>
        <p:nvCxnSpPr>
          <p:cNvPr id="12" name="Straight Arrow Connector 11"/>
          <p:cNvCxnSpPr/>
          <p:nvPr/>
        </p:nvCxnSpPr>
        <p:spPr>
          <a:xfrm rot="10800000">
            <a:off x="3321053" y="3790951"/>
            <a:ext cx="1790698" cy="10365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3473453" y="3943351"/>
            <a:ext cx="1638298" cy="8841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3703889" y="4170675"/>
            <a:ext cx="1407863" cy="6568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3"/>
          <p:cNvSpPr>
            <a:spLocks/>
          </p:cNvSpPr>
          <p:nvPr/>
        </p:nvSpPr>
        <p:spPr bwMode="auto">
          <a:xfrm>
            <a:off x="5210688" y="1369908"/>
            <a:ext cx="3683281" cy="2800767"/>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3 or 4 regions, 2 layers/</a:t>
            </a:r>
            <a:r>
              <a:rPr lang="en-US" sz="1600" dirty="0" err="1" smtClean="0"/>
              <a:t>reg</a:t>
            </a:r>
            <a:r>
              <a:rPr lang="en-US" sz="1600" dirty="0" smtClean="0"/>
              <a:t>, 3 modules/lay, 256 variable angle strips /lay. Charge Sharing, Electronic Noise.</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3 bit ADC, region/layer/strip #</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130 ns</a:t>
            </a:r>
            <a:endParaRPr lang="en-US" sz="1600" dirty="0">
              <a:solidFill>
                <a:schemeClr val="tx1"/>
              </a:solidFill>
              <a:ea typeface="Gill Sans Light" charset="0"/>
              <a:cs typeface="Gill Sans Light" charset="0"/>
            </a:endParaRPr>
          </a:p>
        </p:txBody>
      </p:sp>
      <p:sp>
        <p:nvSpPr>
          <p:cNvPr id="24" name="Footer Placeholder 23"/>
          <p:cNvSpPr>
            <a:spLocks noGrp="1"/>
          </p:cNvSpPr>
          <p:nvPr>
            <p:ph type="ftr" sz="quarter" idx="11"/>
          </p:nvPr>
        </p:nvSpPr>
        <p:spPr/>
        <p:txBody>
          <a:bodyPr/>
          <a:lstStyle/>
          <a:p>
            <a:r>
              <a:rPr lang="en-US" smtClean="0"/>
              <a:t>M. Ungaro</a:t>
            </a:r>
            <a:endParaRPr lang="en-US"/>
          </a:p>
        </p:txBody>
      </p:sp>
      <p:sp>
        <p:nvSpPr>
          <p:cNvPr id="26" name="Rectangle 1"/>
          <p:cNvSpPr>
            <a:spLocks noGrp="1" noChangeArrowheads="1"/>
          </p:cNvSpPr>
          <p:nvPr>
            <p:ph type="title"/>
          </p:nvPr>
        </p:nvSpPr>
        <p:spPr>
          <a:xfrm>
            <a:off x="250031" y="116086"/>
            <a:ext cx="8643938" cy="616148"/>
          </a:xfrm>
          <a:ln/>
        </p:spPr>
        <p:txBody>
          <a:bodyPr/>
          <a:lstStyle/>
          <a:p>
            <a:r>
              <a:rPr lang="en-US" sz="3200" b="1" dirty="0" smtClean="0">
                <a:solidFill>
                  <a:srgbClr val="2D369B"/>
                </a:solidFill>
                <a:latin typeface="Arial"/>
                <a:cs typeface="Arial"/>
              </a:rPr>
              <a:t>BST</a:t>
            </a:r>
            <a:endParaRPr lang="en-US" sz="3200" b="1" dirty="0">
              <a:solidFill>
                <a:srgbClr val="2D369B"/>
              </a:solidFill>
              <a:latin typeface="Arial"/>
              <a:cs typeface="Aria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701373" y="1580356"/>
            <a:ext cx="3492624"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10" name="Rectangle 9"/>
          <p:cNvSpPr/>
          <p:nvPr/>
        </p:nvSpPr>
        <p:spPr>
          <a:xfrm>
            <a:off x="548973" y="5467350"/>
            <a:ext cx="1714500" cy="553998"/>
          </a:xfrm>
          <a:prstGeom prst="rect">
            <a:avLst/>
          </a:prstGeom>
        </p:spPr>
        <p:txBody>
          <a:bodyPr wrap="square">
            <a:spAutoFit/>
          </a:bodyPr>
          <a:lstStyle/>
          <a:p>
            <a:r>
              <a:rPr lang="en-US" sz="1000" dirty="0" smtClean="0">
                <a:latin typeface="Helvetica Neue"/>
                <a:cs typeface="Helvetica Neue"/>
              </a:rPr>
              <a:t>  </a:t>
            </a:r>
            <a:r>
              <a:rPr lang="en-US" sz="1000" dirty="0" err="1" smtClean="0">
                <a:latin typeface="Helvetica Neue"/>
                <a:cs typeface="Helvetica Neue"/>
              </a:rPr>
              <a:t>Sebastien</a:t>
            </a:r>
            <a:r>
              <a:rPr lang="en-US" sz="1000" dirty="0" smtClean="0">
                <a:latin typeface="Helvetica Neue"/>
                <a:cs typeface="Helvetica Neue"/>
              </a:rPr>
              <a:t> </a:t>
            </a:r>
            <a:r>
              <a:rPr lang="en-US" sz="1000" dirty="0" err="1" smtClean="0">
                <a:latin typeface="Helvetica Neue"/>
                <a:cs typeface="Helvetica Neue"/>
              </a:rPr>
              <a:t>Procureur</a:t>
            </a:r>
            <a:endParaRPr lang="en-US" sz="1000" dirty="0" smtClean="0">
              <a:latin typeface="Helvetica Neue"/>
              <a:cs typeface="Helvetica Neue"/>
            </a:endParaRPr>
          </a:p>
          <a:p>
            <a:r>
              <a:rPr lang="en-US" sz="1000" dirty="0" smtClean="0">
                <a:latin typeface="Helvetica Neue"/>
                <a:cs typeface="Helvetica Neue"/>
              </a:rPr>
              <a:t>  Gabriel Charles</a:t>
            </a:r>
          </a:p>
          <a:p>
            <a:endParaRPr lang="en-US" sz="1000" dirty="0">
              <a:latin typeface="Helvetica Neue"/>
              <a:cs typeface="Helvetica Neue"/>
            </a:endParaRPr>
          </a:p>
        </p:txBody>
      </p:sp>
      <p:cxnSp>
        <p:nvCxnSpPr>
          <p:cNvPr id="11" name="Straight Arrow Connector 10"/>
          <p:cNvCxnSpPr/>
          <p:nvPr/>
        </p:nvCxnSpPr>
        <p:spPr>
          <a:xfrm rot="10800000">
            <a:off x="3702051" y="3943351"/>
            <a:ext cx="1409701" cy="8841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196136" y="4572000"/>
            <a:ext cx="2223686" cy="923330"/>
          </a:xfrm>
          <a:prstGeom prst="rect">
            <a:avLst/>
          </a:prstGeom>
          <a:noFill/>
        </p:spPr>
        <p:txBody>
          <a:bodyPr wrap="none" rtlCol="0">
            <a:spAutoFit/>
          </a:bodyPr>
          <a:lstStyle/>
          <a:p>
            <a:r>
              <a:rPr lang="en-US" dirty="0" smtClean="0"/>
              <a:t>3 or 4 Regions</a:t>
            </a:r>
          </a:p>
          <a:p>
            <a:r>
              <a:rPr lang="en-US" dirty="0" smtClean="0"/>
              <a:t>2 Layers Each Region</a:t>
            </a:r>
          </a:p>
          <a:p>
            <a:r>
              <a:rPr lang="en-US" dirty="0" smtClean="0"/>
              <a:t>3 </a:t>
            </a:r>
            <a:r>
              <a:rPr lang="en-US" dirty="0"/>
              <a:t>T</a:t>
            </a:r>
            <a:r>
              <a:rPr lang="en-US" dirty="0" smtClean="0"/>
              <a:t>iles each Layer</a:t>
            </a:r>
          </a:p>
        </p:txBody>
      </p:sp>
      <p:cxnSp>
        <p:nvCxnSpPr>
          <p:cNvPr id="14" name="Straight Arrow Connector 13"/>
          <p:cNvCxnSpPr/>
          <p:nvPr/>
        </p:nvCxnSpPr>
        <p:spPr>
          <a:xfrm rot="10800000">
            <a:off x="3702052" y="4095751"/>
            <a:ext cx="1409700" cy="7317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3680005" y="4253225"/>
            <a:ext cx="1409700" cy="5742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3686356" y="4373876"/>
            <a:ext cx="1425397" cy="4536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3"/>
          <p:cNvSpPr>
            <a:spLocks/>
          </p:cNvSpPr>
          <p:nvPr/>
        </p:nvSpPr>
        <p:spPr bwMode="auto">
          <a:xfrm>
            <a:off x="5210688" y="1169854"/>
            <a:ext cx="3683281" cy="3200876"/>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3 or 4 regions, 2 layers/</a:t>
            </a:r>
            <a:r>
              <a:rPr lang="en-US" sz="1600" dirty="0" err="1" smtClean="0"/>
              <a:t>reg</a:t>
            </a:r>
            <a:r>
              <a:rPr lang="en-US" sz="1600" dirty="0" smtClean="0"/>
              <a:t>, 3 tiles/lay, 1000 </a:t>
            </a:r>
            <a:r>
              <a:rPr lang="en-US" sz="1600" dirty="0"/>
              <a:t>strips /tiles. </a:t>
            </a:r>
            <a:r>
              <a:rPr lang="en-US" sz="1600" dirty="0" smtClean="0"/>
              <a:t>Charge Sharing, Lorentz Angle.</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12 bit ADC, region/layer/tiles</a:t>
            </a:r>
            <a:r>
              <a:rPr lang="en-US" sz="1600" dirty="0"/>
              <a:t>/</a:t>
            </a:r>
            <a:r>
              <a:rPr lang="en-US" sz="1600" dirty="0" smtClean="0"/>
              <a:t>strip #</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100 ns</a:t>
            </a:r>
            <a:endParaRPr lang="en-US" sz="1600" dirty="0">
              <a:solidFill>
                <a:schemeClr val="tx1"/>
              </a:solidFill>
              <a:ea typeface="Gill Sans Light" charset="0"/>
              <a:cs typeface="Gill Sans Light" charset="0"/>
            </a:endParaRPr>
          </a:p>
        </p:txBody>
      </p:sp>
      <p:sp>
        <p:nvSpPr>
          <p:cNvPr id="44" name="Footer Placeholder 43"/>
          <p:cNvSpPr>
            <a:spLocks noGrp="1"/>
          </p:cNvSpPr>
          <p:nvPr>
            <p:ph type="ftr" sz="quarter" idx="11"/>
          </p:nvPr>
        </p:nvSpPr>
        <p:spPr/>
        <p:txBody>
          <a:bodyPr/>
          <a:lstStyle/>
          <a:p>
            <a:r>
              <a:rPr lang="en-US" smtClean="0"/>
              <a:t>M. Ungaro</a:t>
            </a:r>
            <a:endParaRPr lang="en-US"/>
          </a:p>
        </p:txBody>
      </p:sp>
      <p:sp>
        <p:nvSpPr>
          <p:cNvPr id="46" name="Rectangle 1"/>
          <p:cNvSpPr>
            <a:spLocks noGrp="1" noChangeArrowheads="1"/>
          </p:cNvSpPr>
          <p:nvPr>
            <p:ph type="title"/>
          </p:nvPr>
        </p:nvSpPr>
        <p:spPr>
          <a:xfrm>
            <a:off x="250031" y="116086"/>
            <a:ext cx="8643938" cy="616148"/>
          </a:xfrm>
          <a:ln/>
        </p:spPr>
        <p:txBody>
          <a:bodyPr/>
          <a:lstStyle/>
          <a:p>
            <a:r>
              <a:rPr lang="en-US" sz="3200" b="1" dirty="0" smtClean="0">
                <a:solidFill>
                  <a:srgbClr val="2D369B"/>
                </a:solidFill>
                <a:latin typeface="Calibri (Headings)"/>
                <a:cs typeface="Calibri (Headings)"/>
              </a:rPr>
              <a:t>BMT/FMT</a:t>
            </a:r>
            <a:endParaRPr lang="en-US" sz="3200" b="1" dirty="0">
              <a:solidFill>
                <a:srgbClr val="2D369B"/>
              </a:solidFill>
              <a:latin typeface="Calibri (Headings)"/>
              <a:cs typeface="Calibri (Headings)"/>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62890" y="1202267"/>
            <a:ext cx="4159716" cy="3429765"/>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10" name="Rectangle 9"/>
          <p:cNvSpPr/>
          <p:nvPr/>
        </p:nvSpPr>
        <p:spPr>
          <a:xfrm>
            <a:off x="548973" y="5467350"/>
            <a:ext cx="1714500" cy="1323439"/>
          </a:xfrm>
          <a:prstGeom prst="rect">
            <a:avLst/>
          </a:prstGeom>
        </p:spPr>
        <p:txBody>
          <a:bodyPr wrap="square">
            <a:spAutoFit/>
          </a:bodyPr>
          <a:lstStyle/>
          <a:p>
            <a:r>
              <a:rPr lang="en-US" sz="1000" dirty="0" smtClean="0">
                <a:latin typeface="Helvetica Neue"/>
                <a:cs typeface="Helvetica Neue"/>
              </a:rPr>
              <a:t>  </a:t>
            </a:r>
            <a:r>
              <a:rPr lang="en-US" sz="1000" dirty="0" err="1" smtClean="0">
                <a:latin typeface="Helvetica Neue"/>
                <a:cs typeface="Helvetica Neue"/>
              </a:rPr>
              <a:t>Sebastien</a:t>
            </a:r>
            <a:r>
              <a:rPr lang="en-US" sz="1000" dirty="0" smtClean="0">
                <a:latin typeface="Helvetica Neue"/>
                <a:cs typeface="Helvetica Neue"/>
              </a:rPr>
              <a:t> </a:t>
            </a:r>
            <a:r>
              <a:rPr lang="en-US" sz="1000" dirty="0" err="1" smtClean="0">
                <a:latin typeface="Helvetica Neue"/>
                <a:cs typeface="Helvetica Neue"/>
              </a:rPr>
              <a:t>Procureur</a:t>
            </a:r>
            <a:endParaRPr lang="en-US" sz="1000" dirty="0" smtClean="0">
              <a:latin typeface="Helvetica Neue"/>
              <a:cs typeface="Helvetica Neue"/>
            </a:endParaRPr>
          </a:p>
          <a:p>
            <a:r>
              <a:rPr lang="en-US" sz="1000" dirty="0" smtClean="0">
                <a:latin typeface="Helvetica Neue"/>
                <a:cs typeface="Helvetica Neue"/>
              </a:rPr>
              <a:t>  Gabriel Charles</a:t>
            </a:r>
          </a:p>
          <a:p>
            <a:endParaRPr lang="en-US" sz="1000" dirty="0" smtClean="0">
              <a:solidFill>
                <a:srgbClr val="000000"/>
              </a:solidFill>
              <a:latin typeface="Helvetica Neue" charset="0"/>
              <a:ea typeface="Helvetica Neue" charset="0"/>
              <a:cs typeface="Helvetica Neue" charset="0"/>
              <a:sym typeface="Helvetica Neue" charset="0"/>
            </a:endParaRPr>
          </a:p>
          <a:p>
            <a:r>
              <a:rPr lang="en-US" sz="1000" dirty="0" smtClean="0">
                <a:solidFill>
                  <a:srgbClr val="000000"/>
                </a:solidFill>
                <a:latin typeface="Helvetica Neue" charset="0"/>
                <a:ea typeface="Helvetica Neue" charset="0"/>
                <a:cs typeface="Helvetica Neue" charset="0"/>
                <a:sym typeface="Helvetica Neue" charset="0"/>
              </a:rPr>
              <a:t>  Maurizio </a:t>
            </a:r>
            <a:r>
              <a:rPr lang="en-US" sz="1000" dirty="0">
                <a:solidFill>
                  <a:srgbClr val="000000"/>
                </a:solidFill>
                <a:latin typeface="Helvetica Neue" charset="0"/>
                <a:ea typeface="Helvetica Neue" charset="0"/>
                <a:cs typeface="Helvetica Neue" charset="0"/>
                <a:sym typeface="Helvetica Neue" charset="0"/>
              </a:rPr>
              <a:t>Ungaro</a:t>
            </a:r>
          </a:p>
          <a:p>
            <a:r>
              <a:rPr lang="en-US" sz="1000" dirty="0">
                <a:solidFill>
                  <a:srgbClr val="000000"/>
                </a:solidFill>
                <a:latin typeface="Helvetica Neue" charset="0"/>
                <a:ea typeface="Helvetica Neue" charset="0"/>
                <a:cs typeface="Helvetica Neue" charset="0"/>
                <a:sym typeface="Helvetica Neue" charset="0"/>
              </a:rPr>
              <a:t>  </a:t>
            </a:r>
            <a:r>
              <a:rPr lang="en-US" sz="1000" dirty="0" err="1" smtClean="0">
                <a:solidFill>
                  <a:srgbClr val="000000"/>
                </a:solidFill>
                <a:latin typeface="Helvetica Neue" charset="0"/>
                <a:ea typeface="Helvetica Neue" charset="0"/>
                <a:cs typeface="Helvetica Neue" charset="0"/>
                <a:sym typeface="Helvetica Neue" charset="0"/>
              </a:rPr>
              <a:t>Amrit</a:t>
            </a:r>
            <a:r>
              <a:rPr lang="en-US" sz="1000" dirty="0" smtClean="0">
                <a:solidFill>
                  <a:srgbClr val="000000"/>
                </a:solidFill>
                <a:latin typeface="Helvetica Neue" charset="0"/>
                <a:ea typeface="Helvetica Neue" charset="0"/>
                <a:cs typeface="Helvetica Neue" charset="0"/>
                <a:sym typeface="Helvetica Neue" charset="0"/>
              </a:rPr>
              <a:t> </a:t>
            </a:r>
            <a:r>
              <a:rPr lang="en-US" sz="1000" dirty="0" err="1">
                <a:solidFill>
                  <a:srgbClr val="000000"/>
                </a:solidFill>
                <a:latin typeface="Helvetica Neue" charset="0"/>
                <a:ea typeface="Helvetica Neue" charset="0"/>
                <a:cs typeface="Helvetica Neue" charset="0"/>
                <a:sym typeface="Helvetica Neue" charset="0"/>
              </a:rPr>
              <a:t>Yegneswaran</a:t>
            </a:r>
            <a:endParaRPr lang="en-US" sz="1000" dirty="0">
              <a:solidFill>
                <a:srgbClr val="000000"/>
              </a:solidFill>
              <a:latin typeface="Helvetica Neue" charset="0"/>
              <a:ea typeface="Helvetica Neue" charset="0"/>
              <a:cs typeface="Helvetica Neue" charset="0"/>
              <a:sym typeface="Helvetica Neue" charset="0"/>
            </a:endParaRPr>
          </a:p>
          <a:p>
            <a:r>
              <a:rPr lang="en-US" sz="1000" dirty="0">
                <a:solidFill>
                  <a:srgbClr val="000000"/>
                </a:solidFill>
                <a:latin typeface="Helvetica Neue" charset="0"/>
                <a:ea typeface="Helvetica Neue" charset="0"/>
                <a:cs typeface="Helvetica Neue" charset="0"/>
                <a:sym typeface="Helvetica Neue" charset="0"/>
              </a:rPr>
              <a:t>  </a:t>
            </a:r>
            <a:r>
              <a:rPr lang="en-US" sz="1000" dirty="0" smtClean="0">
                <a:solidFill>
                  <a:srgbClr val="000000"/>
                </a:solidFill>
                <a:latin typeface="Helvetica Neue" charset="0"/>
                <a:ea typeface="Helvetica Neue" charset="0"/>
                <a:cs typeface="Helvetica Neue" charset="0"/>
                <a:sym typeface="Helvetica Neue" charset="0"/>
              </a:rPr>
              <a:t>Yuri </a:t>
            </a:r>
            <a:r>
              <a:rPr lang="en-US" sz="1000" dirty="0" err="1">
                <a:solidFill>
                  <a:srgbClr val="000000"/>
                </a:solidFill>
                <a:latin typeface="Helvetica Neue" charset="0"/>
                <a:ea typeface="Helvetica Neue" charset="0"/>
                <a:cs typeface="Helvetica Neue" charset="0"/>
                <a:sym typeface="Helvetica Neue" charset="0"/>
              </a:rPr>
              <a:t>Gotra</a:t>
            </a:r>
            <a:endParaRPr lang="en-US" sz="1000" dirty="0">
              <a:solidFill>
                <a:srgbClr val="000000"/>
              </a:solidFill>
              <a:latin typeface="Helvetica Neue" charset="0"/>
              <a:ea typeface="Helvetica Neue" charset="0"/>
              <a:cs typeface="Helvetica Neue" charset="0"/>
              <a:sym typeface="Helvetica Neue" charset="0"/>
            </a:endParaRPr>
          </a:p>
          <a:p>
            <a:endParaRPr lang="en-US" sz="1000" dirty="0" smtClean="0">
              <a:latin typeface="Helvetica Neue"/>
              <a:cs typeface="Helvetica Neue"/>
            </a:endParaRPr>
          </a:p>
          <a:p>
            <a:endParaRPr lang="en-US" sz="1000" dirty="0">
              <a:latin typeface="Helvetica Neue"/>
              <a:cs typeface="Helvetica Neue"/>
            </a:endParaRPr>
          </a:p>
        </p:txBody>
      </p:sp>
      <p:sp>
        <p:nvSpPr>
          <p:cNvPr id="12" name="TextBox 11"/>
          <p:cNvSpPr txBox="1"/>
          <p:nvPr/>
        </p:nvSpPr>
        <p:spPr>
          <a:xfrm>
            <a:off x="5196136" y="5019040"/>
            <a:ext cx="2555094" cy="1200329"/>
          </a:xfrm>
          <a:prstGeom prst="rect">
            <a:avLst/>
          </a:prstGeom>
          <a:noFill/>
        </p:spPr>
        <p:txBody>
          <a:bodyPr wrap="none" rtlCol="0">
            <a:spAutoFit/>
          </a:bodyPr>
          <a:lstStyle/>
          <a:p>
            <a:r>
              <a:rPr lang="en-US" dirty="0" smtClean="0"/>
              <a:t>3 BST Regions, 2 SL each</a:t>
            </a:r>
          </a:p>
          <a:p>
            <a:endParaRPr lang="en-US" dirty="0"/>
          </a:p>
          <a:p>
            <a:endParaRPr lang="en-US" dirty="0" smtClean="0"/>
          </a:p>
          <a:p>
            <a:r>
              <a:rPr lang="en-US" dirty="0" smtClean="0"/>
              <a:t>3 BMT Regions, 2 SL each</a:t>
            </a:r>
          </a:p>
        </p:txBody>
      </p:sp>
      <p:cxnSp>
        <p:nvCxnSpPr>
          <p:cNvPr id="14" name="Straight Arrow Connector 13"/>
          <p:cNvCxnSpPr/>
          <p:nvPr/>
        </p:nvCxnSpPr>
        <p:spPr>
          <a:xfrm flipH="1" flipV="1">
            <a:off x="3310467" y="3139440"/>
            <a:ext cx="1877488" cy="20741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064925" y="3312160"/>
            <a:ext cx="2100984" cy="19014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733040" y="3312160"/>
            <a:ext cx="2454918" cy="19014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3"/>
          <p:cNvSpPr>
            <a:spLocks/>
          </p:cNvSpPr>
          <p:nvPr/>
        </p:nvSpPr>
        <p:spPr bwMode="auto">
          <a:xfrm>
            <a:off x="4783668" y="1154465"/>
            <a:ext cx="4110302" cy="3231654"/>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400" dirty="0">
                <a:solidFill>
                  <a:srgbClr val="0000FF"/>
                </a:solidFill>
                <a:latin typeface="Gill Sans" charset="0"/>
                <a:ea typeface="Gill Sans" charset="0"/>
                <a:cs typeface="Gill Sans" charset="0"/>
                <a:sym typeface="Gill Sans" charset="0"/>
              </a:rPr>
              <a:t>Geometry</a:t>
            </a:r>
            <a:r>
              <a:rPr lang="en-US" sz="1400" dirty="0">
                <a:solidFill>
                  <a:schemeClr val="tx1"/>
                </a:solidFill>
                <a:ea typeface="Gill Sans Light" charset="0"/>
                <a:cs typeface="Gill Sans Light" charset="0"/>
              </a:rPr>
              <a:t>: </a:t>
            </a:r>
            <a:r>
              <a:rPr lang="en-US" sz="1400" dirty="0">
                <a:ea typeface="Gill Sans Light" charset="0"/>
                <a:cs typeface="Gill Sans Light" charset="0"/>
              </a:rPr>
              <a:t>Complete</a:t>
            </a:r>
            <a:endParaRPr lang="en-US" sz="1400" dirty="0" smtClean="0">
              <a:solidFill>
                <a:schemeClr val="tx1"/>
              </a:solidFill>
              <a:ea typeface="Gill Sans Light" charset="0"/>
              <a:cs typeface="Gill Sans Light" charset="0"/>
            </a:endParaRPr>
          </a:p>
          <a:p>
            <a:endParaRPr lang="en-US" sz="1400" dirty="0" smtClean="0">
              <a:solidFill>
                <a:schemeClr val="tx1"/>
              </a:solidFill>
              <a:ea typeface="Gill Sans Light" charset="0"/>
              <a:cs typeface="Gill Sans Light" charset="0"/>
            </a:endParaRPr>
          </a:p>
          <a:p>
            <a:r>
              <a:rPr lang="en-US" sz="1400" dirty="0" smtClean="0">
                <a:solidFill>
                  <a:srgbClr val="0000FF"/>
                </a:solidFill>
                <a:latin typeface="Gill Sans" charset="0"/>
                <a:ea typeface="Gill Sans" charset="0"/>
                <a:cs typeface="Gill Sans" charset="0"/>
                <a:sym typeface="Gill Sans" charset="0"/>
              </a:rPr>
              <a:t>Sensitivity (BST): </a:t>
            </a:r>
            <a:r>
              <a:rPr lang="en-US" sz="1400" dirty="0"/>
              <a:t>3 or 4 regions, 2 layers/</a:t>
            </a:r>
            <a:r>
              <a:rPr lang="en-US" sz="1400" dirty="0" err="1"/>
              <a:t>reg</a:t>
            </a:r>
            <a:r>
              <a:rPr lang="en-US" sz="1400" dirty="0"/>
              <a:t>, 3 modules/lay, 256 variable angle strips /lay. Charge Sharing, Electronic Noise.</a:t>
            </a:r>
          </a:p>
          <a:p>
            <a:endParaRPr lang="en-US" sz="1400" dirty="0" smtClean="0">
              <a:solidFill>
                <a:schemeClr val="tx1"/>
              </a:solidFill>
              <a:ea typeface="Gill Sans Light" charset="0"/>
              <a:cs typeface="Gill Sans Light" charset="0"/>
            </a:endParaRPr>
          </a:p>
          <a:p>
            <a:r>
              <a:rPr lang="en-US" sz="1400" dirty="0" smtClean="0">
                <a:solidFill>
                  <a:srgbClr val="0000FF"/>
                </a:solidFill>
                <a:latin typeface="Gill Sans" charset="0"/>
                <a:ea typeface="Gill Sans" charset="0"/>
                <a:cs typeface="Gill Sans" charset="0"/>
                <a:sym typeface="Gill Sans" charset="0"/>
              </a:rPr>
              <a:t>Sensitivity (BMT): </a:t>
            </a:r>
            <a:r>
              <a:rPr lang="en-US" sz="1400" dirty="0" smtClean="0"/>
              <a:t>3 or 4 regions, 2 layers/</a:t>
            </a:r>
            <a:r>
              <a:rPr lang="en-US" sz="1400" dirty="0" err="1" smtClean="0"/>
              <a:t>reg</a:t>
            </a:r>
            <a:r>
              <a:rPr lang="en-US" sz="1400" dirty="0" smtClean="0"/>
              <a:t>, 3 tiles/lay, 1000 </a:t>
            </a:r>
            <a:r>
              <a:rPr lang="en-US" sz="1400" dirty="0"/>
              <a:t>strips /tiles. </a:t>
            </a:r>
            <a:r>
              <a:rPr lang="en-US" sz="1400" dirty="0" smtClean="0"/>
              <a:t>Charge Sharing, Lorentz Angle.</a:t>
            </a:r>
          </a:p>
          <a:p>
            <a:endParaRPr lang="en-US" sz="1400" dirty="0" smtClean="0">
              <a:solidFill>
                <a:srgbClr val="0000FF"/>
              </a:solidFill>
              <a:latin typeface="Gill Sans" charset="0"/>
              <a:ea typeface="Gill Sans" charset="0"/>
              <a:cs typeface="Gill Sans" charset="0"/>
              <a:sym typeface="Gill Sans" charset="0"/>
            </a:endParaRPr>
          </a:p>
          <a:p>
            <a:r>
              <a:rPr lang="en-US" sz="1400" dirty="0" smtClean="0">
                <a:solidFill>
                  <a:srgbClr val="0000FF"/>
                </a:solidFill>
                <a:latin typeface="Gill Sans" charset="0"/>
                <a:ea typeface="Gill Sans" charset="0"/>
                <a:cs typeface="Gill Sans" charset="0"/>
                <a:sym typeface="Gill Sans" charset="0"/>
              </a:rPr>
              <a:t>Digitization (BST)</a:t>
            </a:r>
            <a:r>
              <a:rPr lang="en-US" sz="1400" dirty="0" smtClean="0">
                <a:ea typeface="Gill Sans Light" charset="0"/>
                <a:cs typeface="Gill Sans Light" charset="0"/>
              </a:rPr>
              <a:t>:  </a:t>
            </a:r>
            <a:r>
              <a:rPr lang="en-US" sz="1400" dirty="0"/>
              <a:t>3 bit ADC, region/layer/strip #</a:t>
            </a:r>
          </a:p>
          <a:p>
            <a:endParaRPr lang="en-US" sz="1400" dirty="0" smtClean="0">
              <a:solidFill>
                <a:srgbClr val="0000FF"/>
              </a:solidFill>
              <a:latin typeface="Gill Sans" charset="0"/>
              <a:ea typeface="Gill Sans" charset="0"/>
              <a:cs typeface="Gill Sans" charset="0"/>
              <a:sym typeface="Gill Sans" charset="0"/>
            </a:endParaRPr>
          </a:p>
          <a:p>
            <a:r>
              <a:rPr lang="en-US" sz="1400" dirty="0" smtClean="0">
                <a:solidFill>
                  <a:srgbClr val="0000FF"/>
                </a:solidFill>
                <a:latin typeface="Gill Sans" charset="0"/>
                <a:ea typeface="Gill Sans" charset="0"/>
                <a:cs typeface="Gill Sans" charset="0"/>
                <a:sym typeface="Gill Sans" charset="0"/>
              </a:rPr>
              <a:t>Digitization (BMT)</a:t>
            </a:r>
            <a:r>
              <a:rPr lang="en-US" sz="1400" dirty="0" smtClean="0">
                <a:solidFill>
                  <a:schemeClr val="tx1"/>
                </a:solidFill>
                <a:ea typeface="Gill Sans Light" charset="0"/>
                <a:cs typeface="Gill Sans Light" charset="0"/>
              </a:rPr>
              <a:t>:  </a:t>
            </a:r>
            <a:r>
              <a:rPr lang="en-US" sz="1400" dirty="0" smtClean="0"/>
              <a:t>12 bit ADC, region/layer/tiles</a:t>
            </a:r>
            <a:r>
              <a:rPr lang="en-US" sz="1400" dirty="0"/>
              <a:t>/</a:t>
            </a:r>
            <a:r>
              <a:rPr lang="en-US" sz="1400" dirty="0" smtClean="0"/>
              <a:t>strip #</a:t>
            </a:r>
          </a:p>
          <a:p>
            <a:endParaRPr lang="en-US" sz="1400" dirty="0" smtClean="0"/>
          </a:p>
          <a:p>
            <a:endParaRPr lang="en-US" sz="1400" dirty="0" smtClean="0"/>
          </a:p>
          <a:p>
            <a:r>
              <a:rPr lang="en-US" sz="1400" dirty="0" smtClean="0">
                <a:solidFill>
                  <a:srgbClr val="0000FF"/>
                </a:solidFill>
                <a:latin typeface="Gill Sans" charset="0"/>
                <a:ea typeface="Gill Sans" charset="0"/>
                <a:cs typeface="Gill Sans" charset="0"/>
                <a:sym typeface="Gill Sans" charset="0"/>
              </a:rPr>
              <a:t>Time Window: </a:t>
            </a:r>
            <a:r>
              <a:rPr lang="en-US" sz="1400" dirty="0" smtClean="0">
                <a:sym typeface="Gill Sans" charset="0"/>
              </a:rPr>
              <a:t>132 (BST)/100 (BMT) ns</a:t>
            </a:r>
            <a:endParaRPr lang="en-US" sz="1400" dirty="0">
              <a:solidFill>
                <a:schemeClr val="tx1"/>
              </a:solidFill>
              <a:ea typeface="Gill Sans Light" charset="0"/>
              <a:cs typeface="Gill Sans Light" charset="0"/>
            </a:endParaRPr>
          </a:p>
        </p:txBody>
      </p:sp>
      <p:sp>
        <p:nvSpPr>
          <p:cNvPr id="44" name="Footer Placeholder 43"/>
          <p:cNvSpPr>
            <a:spLocks noGrp="1"/>
          </p:cNvSpPr>
          <p:nvPr>
            <p:ph type="ftr" sz="quarter" idx="11"/>
          </p:nvPr>
        </p:nvSpPr>
        <p:spPr/>
        <p:txBody>
          <a:bodyPr/>
          <a:lstStyle/>
          <a:p>
            <a:r>
              <a:rPr lang="en-US" smtClean="0"/>
              <a:t>M. Ungaro</a:t>
            </a:r>
            <a:endParaRPr lang="en-US"/>
          </a:p>
        </p:txBody>
      </p:sp>
      <p:sp>
        <p:nvSpPr>
          <p:cNvPr id="46" name="Rectangle 1"/>
          <p:cNvSpPr>
            <a:spLocks noGrp="1" noChangeArrowheads="1"/>
          </p:cNvSpPr>
          <p:nvPr>
            <p:ph type="title"/>
          </p:nvPr>
        </p:nvSpPr>
        <p:spPr>
          <a:xfrm>
            <a:off x="250031" y="116086"/>
            <a:ext cx="8643938" cy="616148"/>
          </a:xfrm>
          <a:ln/>
        </p:spPr>
        <p:txBody>
          <a:bodyPr/>
          <a:lstStyle/>
          <a:p>
            <a:r>
              <a:rPr lang="en-US" sz="3200" b="1" dirty="0" smtClean="0">
                <a:solidFill>
                  <a:srgbClr val="2D369B"/>
                </a:solidFill>
                <a:latin typeface="Calibri (Headings)"/>
                <a:cs typeface="Calibri (Headings)"/>
              </a:rPr>
              <a:t>Barrel Tracker</a:t>
            </a:r>
            <a:endParaRPr lang="en-US" sz="3200" b="1" dirty="0">
              <a:solidFill>
                <a:srgbClr val="2D369B"/>
              </a:solidFill>
              <a:latin typeface="Calibri (Headings)"/>
              <a:cs typeface="Calibri (Headings)"/>
            </a:endParaRPr>
          </a:p>
        </p:txBody>
      </p:sp>
      <p:cxnSp>
        <p:nvCxnSpPr>
          <p:cNvPr id="25" name="Straight Arrow Connector 24"/>
          <p:cNvCxnSpPr/>
          <p:nvPr/>
        </p:nvCxnSpPr>
        <p:spPr>
          <a:xfrm flipH="1" flipV="1">
            <a:off x="3310467" y="4196080"/>
            <a:ext cx="1870706" cy="18514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3064925" y="4196080"/>
            <a:ext cx="2094203" cy="18514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2540000" y="4013200"/>
            <a:ext cx="2641178" cy="20343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4776674"/>
      </p:ext>
    </p:extLst>
  </p:cSld>
  <p:clrMapOvr>
    <a:masterClrMapping/>
  </p:clrMapOv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701373" y="1516856"/>
            <a:ext cx="3657824"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10" name="Rectangle 9"/>
          <p:cNvSpPr/>
          <p:nvPr/>
        </p:nvSpPr>
        <p:spPr>
          <a:xfrm>
            <a:off x="618823" y="5452070"/>
            <a:ext cx="4572000" cy="553998"/>
          </a:xfrm>
          <a:prstGeom prst="rect">
            <a:avLst/>
          </a:prstGeom>
        </p:spPr>
        <p:txBody>
          <a:bodyPr>
            <a:spAutoFit/>
          </a:bodyPr>
          <a:lstStyle/>
          <a:p>
            <a:r>
              <a:rPr lang="en-US" sz="1000" dirty="0" smtClean="0">
                <a:latin typeface="Helvetica Neue"/>
                <a:cs typeface="Helvetica Neue"/>
              </a:rPr>
              <a:t>Maurizio Ungaro</a:t>
            </a:r>
          </a:p>
          <a:p>
            <a:r>
              <a:rPr lang="en-US" sz="1000" dirty="0" err="1" smtClean="0">
                <a:latin typeface="Helvetica Neue"/>
                <a:cs typeface="Helvetica Neue"/>
              </a:rPr>
              <a:t>Vitaly</a:t>
            </a:r>
            <a:r>
              <a:rPr lang="en-US" sz="1000" dirty="0" smtClean="0">
                <a:latin typeface="Helvetica Neue"/>
                <a:cs typeface="Helvetica Neue"/>
              </a:rPr>
              <a:t> </a:t>
            </a:r>
            <a:r>
              <a:rPr lang="en-US" sz="1000" dirty="0" err="1" smtClean="0">
                <a:latin typeface="Helvetica Neue"/>
                <a:cs typeface="Helvetica Neue"/>
              </a:rPr>
              <a:t>Baturin</a:t>
            </a:r>
            <a:endParaRPr lang="en-US" sz="1000" dirty="0" smtClean="0">
              <a:latin typeface="Helvetica Neue"/>
              <a:cs typeface="Helvetica Neue"/>
            </a:endParaRPr>
          </a:p>
          <a:p>
            <a:endParaRPr lang="en-US" sz="1000" dirty="0">
              <a:latin typeface="Helvetica Neue"/>
              <a:cs typeface="Helvetica Neue"/>
            </a:endParaRPr>
          </a:p>
        </p:txBody>
      </p:sp>
      <p:cxnSp>
        <p:nvCxnSpPr>
          <p:cNvPr id="11" name="Straight Arrow Connector 10"/>
          <p:cNvCxnSpPr/>
          <p:nvPr/>
        </p:nvCxnSpPr>
        <p:spPr>
          <a:xfrm rot="10800000">
            <a:off x="3686358" y="3920263"/>
            <a:ext cx="1819093" cy="8202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505450" y="4445000"/>
            <a:ext cx="1684739" cy="646331"/>
          </a:xfrm>
          <a:prstGeom prst="rect">
            <a:avLst/>
          </a:prstGeom>
          <a:noFill/>
        </p:spPr>
        <p:txBody>
          <a:bodyPr wrap="none" rtlCol="0">
            <a:spAutoFit/>
          </a:bodyPr>
          <a:lstStyle/>
          <a:p>
            <a:r>
              <a:rPr lang="en-US" dirty="0" smtClean="0"/>
              <a:t>56 </a:t>
            </a:r>
            <a:r>
              <a:rPr lang="en-US" dirty="0" err="1" smtClean="0"/>
              <a:t>Scintillators</a:t>
            </a:r>
            <a:endParaRPr lang="en-US" dirty="0" smtClean="0"/>
          </a:p>
          <a:p>
            <a:r>
              <a:rPr lang="en-US" dirty="0" smtClean="0"/>
              <a:t>70 ns resolution</a:t>
            </a:r>
            <a:endParaRPr lang="en-US" dirty="0"/>
          </a:p>
        </p:txBody>
      </p:sp>
      <p:sp>
        <p:nvSpPr>
          <p:cNvPr id="13" name="Rectangle 3"/>
          <p:cNvSpPr>
            <a:spLocks/>
          </p:cNvSpPr>
          <p:nvPr/>
        </p:nvSpPr>
        <p:spPr bwMode="auto">
          <a:xfrm>
            <a:off x="5210688" y="1416075"/>
            <a:ext cx="3683281" cy="2708433"/>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solidFill>
                  <a:prstClr val="black"/>
                </a:solidFill>
              </a:rPr>
              <a:t>58 </a:t>
            </a:r>
            <a:r>
              <a:rPr lang="en-US" sz="1600" dirty="0" err="1" smtClean="0"/>
              <a:t>scintillators</a:t>
            </a:r>
            <a:r>
              <a:rPr lang="en-US" sz="1600" dirty="0" smtClean="0"/>
              <a:t> , (photo-sensor quantum efficiency, attenuation length, effective velocity*).</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Paddle #, (ADC, TDC*) </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4 ns</a:t>
            </a:r>
            <a:endParaRPr lang="en-US" sz="1600" dirty="0">
              <a:solidFill>
                <a:schemeClr val="tx1"/>
              </a:solidFill>
              <a:ea typeface="Gill Sans Light" charset="0"/>
              <a:cs typeface="Gill Sans Light" charset="0"/>
            </a:endParaRPr>
          </a:p>
        </p:txBody>
      </p:sp>
      <p:sp>
        <p:nvSpPr>
          <p:cNvPr id="15" name="TextBox 14"/>
          <p:cNvSpPr txBox="1"/>
          <p:nvPr/>
        </p:nvSpPr>
        <p:spPr>
          <a:xfrm>
            <a:off x="7753876" y="6171684"/>
            <a:ext cx="1390124" cy="369332"/>
          </a:xfrm>
          <a:prstGeom prst="rect">
            <a:avLst/>
          </a:prstGeom>
          <a:noFill/>
        </p:spPr>
        <p:txBody>
          <a:bodyPr wrap="none" rtlCol="0">
            <a:spAutoFit/>
          </a:bodyPr>
          <a:lstStyle/>
          <a:p>
            <a:r>
              <a:rPr lang="en-US" dirty="0" smtClean="0"/>
              <a:t>* In progress</a:t>
            </a:r>
            <a:endParaRPr lang="en-US" dirty="0"/>
          </a:p>
        </p:txBody>
      </p:sp>
      <p:sp>
        <p:nvSpPr>
          <p:cNvPr id="14" name="Footer Placeholder 13"/>
          <p:cNvSpPr>
            <a:spLocks noGrp="1"/>
          </p:cNvSpPr>
          <p:nvPr>
            <p:ph type="ftr" sz="quarter" idx="11"/>
          </p:nvPr>
        </p:nvSpPr>
        <p:spPr/>
        <p:txBody>
          <a:bodyPr/>
          <a:lstStyle/>
          <a:p>
            <a:r>
              <a:rPr lang="en-US" smtClean="0"/>
              <a:t>M. Ungaro</a:t>
            </a:r>
            <a:endParaRPr lang="en-US"/>
          </a:p>
        </p:txBody>
      </p:sp>
      <p:sp>
        <p:nvSpPr>
          <p:cNvPr id="16"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CTOF</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srcRect/>
          <a:stretch>
            <a:fillRect/>
          </a:stretch>
        </p:blipFill>
        <p:spPr bwMode="auto">
          <a:xfrm>
            <a:off x="701373" y="1549301"/>
            <a:ext cx="3757166"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9" name="Rectangle 8"/>
          <p:cNvSpPr/>
          <p:nvPr/>
        </p:nvSpPr>
        <p:spPr>
          <a:xfrm>
            <a:off x="625173" y="5497949"/>
            <a:ext cx="1809750" cy="400110"/>
          </a:xfrm>
          <a:prstGeom prst="rect">
            <a:avLst/>
          </a:prstGeom>
        </p:spPr>
        <p:txBody>
          <a:bodyPr wrap="square">
            <a:spAutoFit/>
          </a:bodyPr>
          <a:lstStyle/>
          <a:p>
            <a:r>
              <a:rPr lang="en-US" sz="1000" dirty="0" smtClean="0">
                <a:latin typeface="Helvetica Neue"/>
                <a:cs typeface="Helvetica Neue"/>
              </a:rPr>
              <a:t>Silvia </a:t>
            </a:r>
            <a:r>
              <a:rPr lang="en-US" sz="1000" dirty="0" err="1" smtClean="0">
                <a:latin typeface="Helvetica Neue"/>
                <a:cs typeface="Helvetica Neue"/>
              </a:rPr>
              <a:t>Niccolai</a:t>
            </a:r>
            <a:endParaRPr lang="en-US" sz="1000" dirty="0" smtClean="0">
              <a:latin typeface="Helvetica Neue"/>
              <a:cs typeface="Helvetica Neue"/>
            </a:endParaRPr>
          </a:p>
          <a:p>
            <a:r>
              <a:rPr lang="en-US" sz="1000" dirty="0" err="1" smtClean="0">
                <a:latin typeface="Helvetica Neue"/>
                <a:cs typeface="Helvetica Neue"/>
              </a:rPr>
              <a:t>Daria</a:t>
            </a:r>
            <a:r>
              <a:rPr lang="en-US" sz="1000" dirty="0" smtClean="0">
                <a:latin typeface="Helvetica Neue"/>
                <a:cs typeface="Helvetica Neue"/>
              </a:rPr>
              <a:t> </a:t>
            </a:r>
            <a:r>
              <a:rPr lang="en-US" sz="1000" dirty="0" err="1" smtClean="0">
                <a:latin typeface="Helvetica Neue"/>
                <a:cs typeface="Helvetica Neue"/>
              </a:rPr>
              <a:t>Sokhan</a:t>
            </a:r>
            <a:endParaRPr lang="en-US" sz="1000" dirty="0">
              <a:latin typeface="Helvetica Neue"/>
              <a:cs typeface="Helvetica Neue"/>
            </a:endParaRPr>
          </a:p>
        </p:txBody>
      </p:sp>
      <p:cxnSp>
        <p:nvCxnSpPr>
          <p:cNvPr id="10" name="Straight Arrow Connector 9"/>
          <p:cNvCxnSpPr/>
          <p:nvPr/>
        </p:nvCxnSpPr>
        <p:spPr>
          <a:xfrm rot="10800000">
            <a:off x="3835400" y="4114800"/>
            <a:ext cx="1276354" cy="11366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17269" y="5054813"/>
            <a:ext cx="2036059" cy="646331"/>
          </a:xfrm>
          <a:prstGeom prst="rect">
            <a:avLst/>
          </a:prstGeom>
          <a:noFill/>
        </p:spPr>
        <p:txBody>
          <a:bodyPr wrap="none" rtlCol="0">
            <a:spAutoFit/>
          </a:bodyPr>
          <a:lstStyle/>
          <a:p>
            <a:r>
              <a:rPr lang="en-US" dirty="0" smtClean="0"/>
              <a:t>3 or 4 layers </a:t>
            </a:r>
          </a:p>
          <a:p>
            <a:r>
              <a:rPr lang="en-US" dirty="0" smtClean="0"/>
              <a:t>48 </a:t>
            </a:r>
            <a:r>
              <a:rPr lang="en-US" dirty="0" err="1" smtClean="0"/>
              <a:t>scintillators</a:t>
            </a:r>
            <a:r>
              <a:rPr lang="en-US" dirty="0" smtClean="0"/>
              <a:t> each</a:t>
            </a:r>
            <a:endParaRPr lang="en-US" dirty="0"/>
          </a:p>
        </p:txBody>
      </p:sp>
      <p:sp>
        <p:nvSpPr>
          <p:cNvPr id="12" name="Rectangle 3"/>
          <p:cNvSpPr>
            <a:spLocks/>
          </p:cNvSpPr>
          <p:nvPr/>
        </p:nvSpPr>
        <p:spPr bwMode="auto">
          <a:xfrm>
            <a:off x="5210688" y="1292964"/>
            <a:ext cx="3683281" cy="2954655"/>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3 or 4 layers, 48 </a:t>
            </a:r>
            <a:r>
              <a:rPr lang="en-US" sz="1600" dirty="0" err="1" smtClean="0"/>
              <a:t>scintillators</a:t>
            </a:r>
            <a:r>
              <a:rPr lang="en-US" sz="1600" dirty="0" smtClean="0"/>
              <a:t> each, photo-sensor quantum efficiency, attenuation length, effective velocity, Birks Effect,  paddle resolution</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Region, Paddle #,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4 ns</a:t>
            </a:r>
            <a:endParaRPr lang="en-US" sz="1600" dirty="0">
              <a:solidFill>
                <a:schemeClr val="tx1"/>
              </a:solidFill>
              <a:ea typeface="Gill Sans Light" charset="0"/>
              <a:cs typeface="Gill Sans Light" charset="0"/>
            </a:endParaRPr>
          </a:p>
        </p:txBody>
      </p:sp>
      <p:sp>
        <p:nvSpPr>
          <p:cNvPr id="13" name="Footer Placeholder 12"/>
          <p:cNvSpPr>
            <a:spLocks noGrp="1"/>
          </p:cNvSpPr>
          <p:nvPr>
            <p:ph type="ftr" sz="quarter" idx="11"/>
          </p:nvPr>
        </p:nvSpPr>
        <p:spPr/>
        <p:txBody>
          <a:bodyPr/>
          <a:lstStyle/>
          <a:p>
            <a:r>
              <a:rPr lang="en-US" smtClean="0"/>
              <a:t>M. Ungaro</a:t>
            </a:r>
            <a:endParaRPr lang="en-US"/>
          </a:p>
        </p:txBody>
      </p:sp>
      <p:sp>
        <p:nvSpPr>
          <p:cNvPr id="15"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CND</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701373" y="1624806"/>
            <a:ext cx="3382119"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9" name="Rectangle 8"/>
          <p:cNvSpPr/>
          <p:nvPr/>
        </p:nvSpPr>
        <p:spPr>
          <a:xfrm>
            <a:off x="631523" y="5446856"/>
            <a:ext cx="4572000" cy="707886"/>
          </a:xfrm>
          <a:prstGeom prst="rect">
            <a:avLst/>
          </a:prstGeom>
        </p:spPr>
        <p:txBody>
          <a:bodyPr>
            <a:spAutoFit/>
          </a:bodyPr>
          <a:lstStyle/>
          <a:p>
            <a:r>
              <a:rPr lang="en-US" sz="1000" dirty="0" smtClean="0">
                <a:latin typeface="Helvetica Neue"/>
                <a:cs typeface="Helvetica Neue"/>
              </a:rPr>
              <a:t>Nathan Harrison</a:t>
            </a:r>
          </a:p>
          <a:p>
            <a:r>
              <a:rPr lang="en-US" sz="1000" dirty="0" err="1" smtClean="0">
                <a:latin typeface="Helvetica Neue"/>
                <a:cs typeface="Helvetica Neue"/>
              </a:rPr>
              <a:t>Youri</a:t>
            </a:r>
            <a:r>
              <a:rPr lang="en-US" sz="1000" dirty="0" smtClean="0">
                <a:latin typeface="Helvetica Neue"/>
                <a:cs typeface="Helvetica Neue"/>
              </a:rPr>
              <a:t> </a:t>
            </a:r>
            <a:r>
              <a:rPr lang="en-US" sz="1000" dirty="0" err="1" smtClean="0">
                <a:latin typeface="Helvetica Neue"/>
                <a:cs typeface="Helvetica Neue"/>
              </a:rPr>
              <a:t>Sharabian</a:t>
            </a:r>
            <a:endParaRPr lang="en-US" sz="1000" dirty="0" smtClean="0">
              <a:latin typeface="Helvetica Neue"/>
              <a:cs typeface="Helvetica Neue"/>
            </a:endParaRPr>
          </a:p>
          <a:p>
            <a:r>
              <a:rPr lang="en-US" sz="1000" dirty="0" smtClean="0">
                <a:latin typeface="Helvetica Neue"/>
                <a:cs typeface="Helvetica Neue"/>
              </a:rPr>
              <a:t>Maurizio Ungaro</a:t>
            </a:r>
          </a:p>
          <a:p>
            <a:r>
              <a:rPr lang="en-US" sz="1000" dirty="0" smtClean="0">
                <a:latin typeface="Helvetica Neue"/>
                <a:cs typeface="Helvetica Neue"/>
              </a:rPr>
              <a:t>Andrew Puckett</a:t>
            </a:r>
            <a:endParaRPr lang="en-US" sz="1000" dirty="0">
              <a:latin typeface="Helvetica Neue"/>
              <a:cs typeface="Helvetica Neue"/>
            </a:endParaRPr>
          </a:p>
        </p:txBody>
      </p:sp>
      <p:cxnSp>
        <p:nvCxnSpPr>
          <p:cNvPr id="10" name="Straight Arrow Connector 9"/>
          <p:cNvCxnSpPr/>
          <p:nvPr/>
        </p:nvCxnSpPr>
        <p:spPr>
          <a:xfrm rot="16200000" flipV="1">
            <a:off x="2927352" y="3067048"/>
            <a:ext cx="2819400" cy="15494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V="1">
            <a:off x="2051052" y="2190748"/>
            <a:ext cx="3136900" cy="29845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a:off x="1593850" y="2882900"/>
            <a:ext cx="3517904" cy="23685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209873" y="5080000"/>
            <a:ext cx="2146742" cy="923330"/>
          </a:xfrm>
          <a:prstGeom prst="rect">
            <a:avLst/>
          </a:prstGeom>
          <a:noFill/>
        </p:spPr>
        <p:txBody>
          <a:bodyPr wrap="none" rtlCol="0">
            <a:spAutoFit/>
          </a:bodyPr>
          <a:lstStyle/>
          <a:p>
            <a:r>
              <a:rPr lang="en-US" dirty="0" smtClean="0"/>
              <a:t>4 Layers of Mirrors</a:t>
            </a:r>
          </a:p>
          <a:p>
            <a:r>
              <a:rPr lang="en-US" dirty="0" smtClean="0"/>
              <a:t>12 Sectors of Mirrors</a:t>
            </a:r>
          </a:p>
          <a:p>
            <a:r>
              <a:rPr lang="en-US" dirty="0" smtClean="0"/>
              <a:t>48 PMTS, WC</a:t>
            </a:r>
            <a:endParaRPr lang="en-US" dirty="0"/>
          </a:p>
        </p:txBody>
      </p:sp>
      <p:sp>
        <p:nvSpPr>
          <p:cNvPr id="13" name="Rectangle 3"/>
          <p:cNvSpPr>
            <a:spLocks/>
          </p:cNvSpPr>
          <p:nvPr/>
        </p:nvSpPr>
        <p:spPr bwMode="auto">
          <a:xfrm>
            <a:off x="5210688" y="1416075"/>
            <a:ext cx="3683281" cy="2708433"/>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solidFill>
                  <a:prstClr val="black"/>
                </a:solidFill>
              </a:rPr>
              <a:t>12 sectors, 4 layers. Wavelength-dependent PMT quantum efficiency and gas, mirrors refraction indexes. </a:t>
            </a:r>
            <a:endParaRPr lang="en-US" sz="1600" dirty="0" smtClean="0"/>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PMT#,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100 ns</a:t>
            </a:r>
            <a:endParaRPr lang="en-US" sz="1600" dirty="0">
              <a:solidFill>
                <a:schemeClr val="tx1"/>
              </a:solidFill>
              <a:ea typeface="Gill Sans Light" charset="0"/>
              <a:cs typeface="Gill Sans Light" charset="0"/>
            </a:endParaRPr>
          </a:p>
        </p:txBody>
      </p:sp>
      <p:sp>
        <p:nvSpPr>
          <p:cNvPr id="14" name="Footer Placeholder 13"/>
          <p:cNvSpPr>
            <a:spLocks noGrp="1"/>
          </p:cNvSpPr>
          <p:nvPr>
            <p:ph type="ftr" sz="quarter" idx="11"/>
          </p:nvPr>
        </p:nvSpPr>
        <p:spPr/>
        <p:txBody>
          <a:bodyPr/>
          <a:lstStyle/>
          <a:p>
            <a:r>
              <a:rPr lang="en-US" smtClean="0"/>
              <a:t>M. Ungaro</a:t>
            </a:r>
            <a:endParaRPr lang="en-US"/>
          </a:p>
        </p:txBody>
      </p:sp>
      <p:sp>
        <p:nvSpPr>
          <p:cNvPr id="16"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HTCC</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a:stretch>
            <a:fillRect/>
          </a:stretch>
        </p:blipFill>
        <p:spPr bwMode="auto">
          <a:xfrm>
            <a:off x="701373" y="1561306"/>
            <a:ext cx="3715867"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9" name="Rectangle 8"/>
          <p:cNvSpPr/>
          <p:nvPr/>
        </p:nvSpPr>
        <p:spPr>
          <a:xfrm>
            <a:off x="631523" y="5488156"/>
            <a:ext cx="1603677" cy="400110"/>
          </a:xfrm>
          <a:prstGeom prst="rect">
            <a:avLst/>
          </a:prstGeom>
        </p:spPr>
        <p:txBody>
          <a:bodyPr wrap="square">
            <a:spAutoFit/>
          </a:bodyPr>
          <a:lstStyle/>
          <a:p>
            <a:r>
              <a:rPr lang="en-US" sz="1000" dirty="0" smtClean="0">
                <a:latin typeface="Helvetica Neue"/>
                <a:cs typeface="Helvetica Neue"/>
              </a:rPr>
              <a:t>Mac </a:t>
            </a:r>
            <a:r>
              <a:rPr lang="en-US" sz="1000" dirty="0" err="1" smtClean="0">
                <a:latin typeface="Helvetica Neue"/>
                <a:cs typeface="Helvetica Neue"/>
              </a:rPr>
              <a:t>Mestayer</a:t>
            </a:r>
            <a:endParaRPr lang="en-US" sz="1000" dirty="0" smtClean="0">
              <a:latin typeface="Helvetica Neue"/>
              <a:cs typeface="Helvetica Neue"/>
            </a:endParaRPr>
          </a:p>
          <a:p>
            <a:r>
              <a:rPr lang="en-US" sz="1000" dirty="0" smtClean="0">
                <a:latin typeface="Helvetica Neue"/>
                <a:cs typeface="Helvetica Neue"/>
              </a:rPr>
              <a:t>Yelena </a:t>
            </a:r>
            <a:r>
              <a:rPr lang="en-US" sz="1000" dirty="0" err="1" smtClean="0">
                <a:latin typeface="Helvetica Neue"/>
                <a:cs typeface="Helvetica Neue"/>
              </a:rPr>
              <a:t>Prok</a:t>
            </a:r>
            <a:endParaRPr lang="en-US" sz="1000" dirty="0">
              <a:latin typeface="Helvetica Neue"/>
              <a:cs typeface="Helvetica Neue"/>
            </a:endParaRPr>
          </a:p>
        </p:txBody>
      </p:sp>
      <p:cxnSp>
        <p:nvCxnSpPr>
          <p:cNvPr id="10" name="Straight Arrow Connector 9"/>
          <p:cNvCxnSpPr/>
          <p:nvPr/>
        </p:nvCxnSpPr>
        <p:spPr>
          <a:xfrm rot="10800000">
            <a:off x="2482850" y="2736850"/>
            <a:ext cx="2514601" cy="2514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2209800" y="2463800"/>
            <a:ext cx="3060700" cy="2514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a:off x="2590800" y="3213100"/>
            <a:ext cx="2406650" cy="20383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168900" y="4793202"/>
            <a:ext cx="3060829" cy="1200329"/>
          </a:xfrm>
          <a:prstGeom prst="rect">
            <a:avLst/>
          </a:prstGeom>
          <a:noFill/>
        </p:spPr>
        <p:txBody>
          <a:bodyPr wrap="none" rtlCol="0">
            <a:spAutoFit/>
          </a:bodyPr>
          <a:lstStyle/>
          <a:p>
            <a:r>
              <a:rPr lang="en-US" dirty="0" smtClean="0"/>
              <a:t>3 Regions of DC</a:t>
            </a:r>
          </a:p>
          <a:p>
            <a:r>
              <a:rPr lang="en-US" dirty="0" smtClean="0"/>
              <a:t>2 SL Each Region</a:t>
            </a:r>
          </a:p>
          <a:p>
            <a:r>
              <a:rPr lang="en-US" dirty="0" smtClean="0"/>
              <a:t>6 Layers Each SL</a:t>
            </a:r>
          </a:p>
          <a:p>
            <a:r>
              <a:rPr lang="en-US" dirty="0" smtClean="0"/>
              <a:t>112 Sensitive Wires each Layer</a:t>
            </a:r>
            <a:endParaRPr lang="en-US" dirty="0"/>
          </a:p>
        </p:txBody>
      </p:sp>
      <p:sp>
        <p:nvSpPr>
          <p:cNvPr id="12" name="Rectangle 3"/>
          <p:cNvSpPr>
            <a:spLocks/>
          </p:cNvSpPr>
          <p:nvPr/>
        </p:nvSpPr>
        <p:spPr bwMode="auto">
          <a:xfrm>
            <a:off x="5210688" y="1169854"/>
            <a:ext cx="3683281" cy="3200876"/>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3 regions 2 </a:t>
            </a:r>
            <a:r>
              <a:rPr lang="en-US" sz="1600" dirty="0" err="1" smtClean="0"/>
              <a:t>Superlayers/reg</a:t>
            </a:r>
            <a:r>
              <a:rPr lang="en-US" sz="1600" dirty="0" smtClean="0"/>
              <a:t> 6 layers/SL. DOCA, drift velocity, cell resolution..</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Sector, Region, SL, L, wire #, (ADC, TDC*)</a:t>
            </a:r>
          </a:p>
          <a:p>
            <a:endParaRPr lang="en-US" sz="1600" dirty="0" smtClean="0"/>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250, 500 ns</a:t>
            </a:r>
            <a:endParaRPr lang="en-US" sz="1600" dirty="0">
              <a:solidFill>
                <a:schemeClr val="tx1"/>
              </a:solidFill>
              <a:ea typeface="Gill Sans Light" charset="0"/>
              <a:cs typeface="Gill Sans Light" charset="0"/>
            </a:endParaRPr>
          </a:p>
        </p:txBody>
      </p:sp>
      <p:sp>
        <p:nvSpPr>
          <p:cNvPr id="14" name="TextBox 13"/>
          <p:cNvSpPr txBox="1"/>
          <p:nvPr/>
        </p:nvSpPr>
        <p:spPr>
          <a:xfrm>
            <a:off x="7753876" y="6171684"/>
            <a:ext cx="1390124" cy="369332"/>
          </a:xfrm>
          <a:prstGeom prst="rect">
            <a:avLst/>
          </a:prstGeom>
          <a:noFill/>
        </p:spPr>
        <p:txBody>
          <a:bodyPr wrap="none" rtlCol="0">
            <a:spAutoFit/>
          </a:bodyPr>
          <a:lstStyle/>
          <a:p>
            <a:r>
              <a:rPr lang="en-US" dirty="0" smtClean="0"/>
              <a:t>* In progress</a:t>
            </a:r>
            <a:endParaRPr lang="en-US" dirty="0"/>
          </a:p>
        </p:txBody>
      </p:sp>
      <p:sp>
        <p:nvSpPr>
          <p:cNvPr id="15" name="Footer Placeholder 14"/>
          <p:cNvSpPr>
            <a:spLocks noGrp="1"/>
          </p:cNvSpPr>
          <p:nvPr>
            <p:ph type="ftr" sz="quarter" idx="11"/>
          </p:nvPr>
        </p:nvSpPr>
        <p:spPr/>
        <p:txBody>
          <a:bodyPr/>
          <a:lstStyle/>
          <a:p>
            <a:r>
              <a:rPr lang="en-US" smtClean="0"/>
              <a:t>M. Ungaro</a:t>
            </a:r>
            <a:endParaRPr lang="en-US"/>
          </a:p>
        </p:txBody>
      </p:sp>
      <p:sp>
        <p:nvSpPr>
          <p:cNvPr id="18"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DC</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srcRect/>
          <a:stretch>
            <a:fillRect/>
          </a:stretch>
        </p:blipFill>
        <p:spPr bwMode="auto">
          <a:xfrm>
            <a:off x="728960" y="1580356"/>
            <a:ext cx="3723680"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9" name="Rectangle 8"/>
          <p:cNvSpPr/>
          <p:nvPr/>
        </p:nvSpPr>
        <p:spPr>
          <a:xfrm>
            <a:off x="161623" y="5480050"/>
            <a:ext cx="2321227" cy="400110"/>
          </a:xfrm>
          <a:prstGeom prst="rect">
            <a:avLst/>
          </a:prstGeom>
        </p:spPr>
        <p:txBody>
          <a:bodyPr wrap="square">
            <a:spAutoFit/>
          </a:bodyPr>
          <a:lstStyle/>
          <a:p>
            <a:pPr lvl="1"/>
            <a:r>
              <a:rPr lang="en-US" sz="1000" dirty="0" smtClean="0">
                <a:latin typeface="Helvetica Neue"/>
                <a:cs typeface="Helvetica Neue"/>
              </a:rPr>
              <a:t>Dan Carman</a:t>
            </a:r>
          </a:p>
          <a:p>
            <a:pPr lvl="1"/>
            <a:r>
              <a:rPr lang="en-US" sz="1000" dirty="0" smtClean="0">
                <a:latin typeface="Helvetica Neue"/>
                <a:cs typeface="Helvetica Neue"/>
              </a:rPr>
              <a:t>Maurizio Ungaro</a:t>
            </a:r>
            <a:endParaRPr lang="en-US" sz="1000" dirty="0">
              <a:latin typeface="Helvetica Neue"/>
              <a:cs typeface="Helvetica Neue"/>
            </a:endParaRPr>
          </a:p>
        </p:txBody>
      </p:sp>
      <p:cxnSp>
        <p:nvCxnSpPr>
          <p:cNvPr id="10" name="Straight Arrow Connector 9"/>
          <p:cNvCxnSpPr/>
          <p:nvPr/>
        </p:nvCxnSpPr>
        <p:spPr>
          <a:xfrm rot="16200000" flipV="1">
            <a:off x="2346325" y="2600325"/>
            <a:ext cx="3486150" cy="1816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V="1">
            <a:off x="2019300" y="2273298"/>
            <a:ext cx="2984500" cy="29718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1504947" y="2990850"/>
            <a:ext cx="3492504" cy="226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156200" y="5207000"/>
            <a:ext cx="1883899" cy="646331"/>
          </a:xfrm>
          <a:prstGeom prst="rect">
            <a:avLst/>
          </a:prstGeom>
          <a:noFill/>
        </p:spPr>
        <p:txBody>
          <a:bodyPr wrap="none" rtlCol="0">
            <a:spAutoFit/>
          </a:bodyPr>
          <a:lstStyle/>
          <a:p>
            <a:r>
              <a:rPr lang="en-US" dirty="0" smtClean="0"/>
              <a:t>3 Layers of TOF</a:t>
            </a:r>
          </a:p>
          <a:p>
            <a:r>
              <a:rPr lang="en-US" dirty="0" smtClean="0"/>
              <a:t>5, 56, 112 Paddles</a:t>
            </a:r>
            <a:endParaRPr lang="en-US" dirty="0"/>
          </a:p>
        </p:txBody>
      </p:sp>
      <p:sp>
        <p:nvSpPr>
          <p:cNvPr id="13" name="Rectangle 3"/>
          <p:cNvSpPr>
            <a:spLocks/>
          </p:cNvSpPr>
          <p:nvPr/>
        </p:nvSpPr>
        <p:spPr bwMode="auto">
          <a:xfrm>
            <a:off x="5210688" y="1416075"/>
            <a:ext cx="3683281" cy="2708433"/>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3 panels, 5, 56, 120 paddles. photo-sensor quantum efficiency, attenuation length, effective velocity*</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Sector, Panel, PMT#,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4 ns</a:t>
            </a:r>
            <a:endParaRPr lang="en-US" sz="1600" dirty="0">
              <a:solidFill>
                <a:schemeClr val="tx1"/>
              </a:solidFill>
              <a:ea typeface="Gill Sans Light" charset="0"/>
              <a:cs typeface="Gill Sans Light" charset="0"/>
            </a:endParaRPr>
          </a:p>
        </p:txBody>
      </p:sp>
      <p:sp>
        <p:nvSpPr>
          <p:cNvPr id="15" name="TextBox 14"/>
          <p:cNvSpPr txBox="1"/>
          <p:nvPr/>
        </p:nvSpPr>
        <p:spPr>
          <a:xfrm>
            <a:off x="7753876" y="6171684"/>
            <a:ext cx="1390124" cy="369332"/>
          </a:xfrm>
          <a:prstGeom prst="rect">
            <a:avLst/>
          </a:prstGeom>
          <a:noFill/>
        </p:spPr>
        <p:txBody>
          <a:bodyPr wrap="none" rtlCol="0">
            <a:spAutoFit/>
          </a:bodyPr>
          <a:lstStyle/>
          <a:p>
            <a:r>
              <a:rPr lang="en-US" dirty="0" smtClean="0"/>
              <a:t>* In progress</a:t>
            </a:r>
            <a:endParaRPr lang="en-US" dirty="0"/>
          </a:p>
        </p:txBody>
      </p:sp>
      <p:sp>
        <p:nvSpPr>
          <p:cNvPr id="16" name="Footer Placeholder 15"/>
          <p:cNvSpPr>
            <a:spLocks noGrp="1"/>
          </p:cNvSpPr>
          <p:nvPr>
            <p:ph type="ftr" sz="quarter" idx="11"/>
          </p:nvPr>
        </p:nvSpPr>
        <p:spPr/>
        <p:txBody>
          <a:bodyPr/>
          <a:lstStyle/>
          <a:p>
            <a:r>
              <a:rPr lang="en-US" smtClean="0"/>
              <a:t>M. Ungaro</a:t>
            </a:r>
            <a:endParaRPr lang="en-US"/>
          </a:p>
        </p:txBody>
      </p:sp>
      <p:sp>
        <p:nvSpPr>
          <p:cNvPr id="18"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FTOF</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723304" y="1076028"/>
            <a:ext cx="2928938" cy="2704579"/>
          </a:xfrm>
          <a:prstGeom prst="rect">
            <a:avLst/>
          </a:prstGeom>
          <a:ln>
            <a:noFill/>
          </a:ln>
          <a:effectLst>
            <a:outerShdw blurRad="292100" dist="139700" dir="2700000" algn="tl" rotWithShape="0">
              <a:srgbClr val="333333">
                <a:alpha val="65000"/>
              </a:srgbClr>
            </a:outerShdw>
          </a:effectLst>
        </p:spPr>
      </p:pic>
      <p:pic>
        <p:nvPicPr>
          <p:cNvPr id="23555" name="Picture 3"/>
          <p:cNvPicPr>
            <a:picLocks noChangeAspect="1" noChangeArrowheads="1"/>
          </p:cNvPicPr>
          <p:nvPr/>
        </p:nvPicPr>
        <p:blipFill>
          <a:blip r:embed="rId3"/>
          <a:srcRect/>
          <a:stretch>
            <a:fillRect/>
          </a:stretch>
        </p:blipFill>
        <p:spPr bwMode="auto">
          <a:xfrm>
            <a:off x="723304" y="3945806"/>
            <a:ext cx="2928938" cy="2582912"/>
          </a:xfrm>
          <a:prstGeom prst="rect">
            <a:avLst/>
          </a:prstGeom>
          <a:ln>
            <a:noFill/>
          </a:ln>
          <a:effectLst>
            <a:outerShdw blurRad="292100" dist="139700" dir="2700000" algn="tl" rotWithShape="0">
              <a:srgbClr val="333333">
                <a:alpha val="65000"/>
              </a:srgbClr>
            </a:outerShdw>
          </a:effectLst>
        </p:spPr>
      </p:pic>
      <p:pic>
        <p:nvPicPr>
          <p:cNvPr id="23556" name="Picture 4"/>
          <p:cNvPicPr>
            <a:picLocks noChangeAspect="1" noChangeArrowheads="1"/>
          </p:cNvPicPr>
          <p:nvPr/>
        </p:nvPicPr>
        <p:blipFill>
          <a:blip r:embed="rId4"/>
          <a:srcRect/>
          <a:stretch>
            <a:fillRect/>
          </a:stretch>
        </p:blipFill>
        <p:spPr bwMode="auto">
          <a:xfrm>
            <a:off x="5366742" y="1367359"/>
            <a:ext cx="2723555" cy="1789286"/>
          </a:xfrm>
          <a:prstGeom prst="rect">
            <a:avLst/>
          </a:prstGeom>
          <a:ln>
            <a:noFill/>
          </a:ln>
          <a:effectLst>
            <a:outerShdw blurRad="292100" dist="139700" dir="2700000" algn="tl" rotWithShape="0">
              <a:srgbClr val="333333">
                <a:alpha val="65000"/>
              </a:srgbClr>
            </a:outerShdw>
          </a:effectLst>
        </p:spPr>
      </p:pic>
      <p:sp>
        <p:nvSpPr>
          <p:cNvPr id="23557" name="Oval 5"/>
          <p:cNvSpPr>
            <a:spLocks/>
          </p:cNvSpPr>
          <p:nvPr/>
        </p:nvSpPr>
        <p:spPr bwMode="auto">
          <a:xfrm>
            <a:off x="2893219" y="2446734"/>
            <a:ext cx="223242" cy="232172"/>
          </a:xfrm>
          <a:prstGeom prst="ellipse">
            <a:avLst/>
          </a:prstGeom>
          <a:solidFill>
            <a:srgbClr val="00E300">
              <a:alpha val="40784"/>
            </a:srgbClr>
          </a:solid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23558" name="Line 6"/>
          <p:cNvSpPr>
            <a:spLocks noChangeShapeType="1"/>
          </p:cNvSpPr>
          <p:nvPr/>
        </p:nvSpPr>
        <p:spPr bwMode="auto">
          <a:xfrm rot="10800000" flipH="1">
            <a:off x="3027164" y="1375172"/>
            <a:ext cx="2357438" cy="1062633"/>
          </a:xfrm>
          <a:prstGeom prst="line">
            <a:avLst/>
          </a:prstGeom>
          <a:no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559" name="Line 7"/>
          <p:cNvSpPr>
            <a:spLocks noChangeShapeType="1"/>
          </p:cNvSpPr>
          <p:nvPr/>
        </p:nvSpPr>
        <p:spPr bwMode="auto">
          <a:xfrm>
            <a:off x="3009305" y="2661047"/>
            <a:ext cx="2366367" cy="500063"/>
          </a:xfrm>
          <a:prstGeom prst="line">
            <a:avLst/>
          </a:prstGeom>
          <a:no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560" name="Rectangle 8"/>
          <p:cNvSpPr>
            <a:spLocks/>
          </p:cNvSpPr>
          <p:nvPr/>
        </p:nvSpPr>
        <p:spPr bwMode="auto">
          <a:xfrm>
            <a:off x="4136355" y="4232672"/>
            <a:ext cx="4839891" cy="201810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0" tIns="0" rIns="0" bIns="0" anchor="ctr">
            <a:prstTxWarp prst="textNoShape">
              <a:avLst/>
            </a:prstTxWarp>
          </a:bodyPr>
          <a:lstStyle/>
          <a:p>
            <a:pPr algn="l"/>
            <a:endParaRPr lang="en-US" sz="1700" dirty="0" smtClean="0">
              <a:latin typeface="Calibri" charset="0"/>
              <a:ea typeface="Calibri" charset="0"/>
              <a:cs typeface="Calibri" charset="0"/>
              <a:sym typeface="Calibri" charset="0"/>
            </a:endParaRPr>
          </a:p>
          <a:p>
            <a:pPr algn="l"/>
            <a:r>
              <a:rPr lang="en-US" sz="1700" dirty="0" smtClean="0">
                <a:latin typeface="Calibri" charset="0"/>
                <a:ea typeface="Calibri" charset="0"/>
                <a:cs typeface="Calibri" charset="0"/>
                <a:sym typeface="Calibri" charset="0"/>
              </a:rPr>
              <a:t>Thousands </a:t>
            </a:r>
            <a:r>
              <a:rPr lang="en-US" sz="1700" dirty="0">
                <a:latin typeface="Calibri" charset="0"/>
                <a:ea typeface="Calibri" charset="0"/>
                <a:cs typeface="Calibri" charset="0"/>
                <a:sym typeface="Calibri" charset="0"/>
              </a:rPr>
              <a:t>of detector </a:t>
            </a:r>
            <a:r>
              <a:rPr lang="en-US" sz="1700" dirty="0" smtClean="0">
                <a:latin typeface="Calibri" charset="0"/>
                <a:ea typeface="Calibri" charset="0"/>
                <a:cs typeface="Calibri" charset="0"/>
                <a:sym typeface="Calibri" charset="0"/>
              </a:rPr>
              <a:t>elements</a:t>
            </a:r>
          </a:p>
          <a:p>
            <a:pPr algn="l"/>
            <a:endParaRPr lang="en-US" sz="1700" dirty="0" smtClean="0">
              <a:latin typeface="Calibri" charset="0"/>
              <a:ea typeface="Calibri" charset="0"/>
              <a:cs typeface="Calibri" charset="0"/>
              <a:sym typeface="Calibri" charset="0"/>
            </a:endParaRPr>
          </a:p>
          <a:p>
            <a:pPr algn="l"/>
            <a:r>
              <a:rPr lang="en-US" sz="1700" dirty="0" smtClean="0">
                <a:latin typeface="Calibri" charset="0"/>
                <a:ea typeface="Calibri" charset="0"/>
                <a:cs typeface="Calibri" charset="0"/>
                <a:sym typeface="Calibri" charset="0"/>
              </a:rPr>
              <a:t>Each number is hardcoded: geometry, sensitivity, etc:</a:t>
            </a:r>
          </a:p>
          <a:p>
            <a:pPr algn="l"/>
            <a:endParaRPr lang="en-US" sz="1700" dirty="0" smtClean="0">
              <a:latin typeface="Calibri" charset="0"/>
              <a:ea typeface="Calibri" charset="0"/>
              <a:cs typeface="Calibri" charset="0"/>
              <a:sym typeface="Calibri" charset="0"/>
            </a:endParaRPr>
          </a:p>
          <a:p>
            <a:pPr algn="l"/>
            <a:r>
              <a:rPr lang="en-US" sz="1700" dirty="0">
                <a:latin typeface="Calibri" charset="0"/>
                <a:ea typeface="Calibri" charset="0"/>
                <a:cs typeface="Calibri" charset="0"/>
                <a:sym typeface="Calibri" charset="0"/>
              </a:rPr>
              <a:t>Development,</a:t>
            </a:r>
            <a:r>
              <a:rPr lang="en-US" sz="1700" dirty="0" smtClean="0">
                <a:latin typeface="Calibri" charset="0"/>
                <a:ea typeface="Calibri" charset="0"/>
                <a:cs typeface="Calibri" charset="0"/>
                <a:sym typeface="Calibri" charset="0"/>
              </a:rPr>
              <a:t> Debugging, Distribution </a:t>
            </a:r>
            <a:r>
              <a:rPr lang="en-US" sz="1700" dirty="0">
                <a:latin typeface="Calibri" charset="0"/>
                <a:ea typeface="Calibri" charset="0"/>
                <a:cs typeface="Calibri" charset="0"/>
                <a:sym typeface="Calibri" charset="0"/>
              </a:rPr>
              <a:t>Nightmare</a:t>
            </a:r>
          </a:p>
          <a:p>
            <a:pPr algn="l"/>
            <a:endParaRPr lang="en-US" sz="1700" dirty="0" smtClean="0">
              <a:latin typeface="Calibri" charset="0"/>
              <a:ea typeface="Calibri" charset="0"/>
              <a:cs typeface="Calibri" charset="0"/>
              <a:sym typeface="Calibri" charset="0"/>
            </a:endParaRPr>
          </a:p>
          <a:p>
            <a:pPr algn="l"/>
            <a:r>
              <a:rPr lang="en-US" sz="1700" dirty="0" smtClean="0">
                <a:latin typeface="Calibri" charset="0"/>
                <a:ea typeface="Calibri" charset="0"/>
                <a:cs typeface="Calibri" charset="0"/>
                <a:sym typeface="Calibri" charset="0"/>
              </a:rPr>
              <a:t>Are we using the same numbers in reconstruction?</a:t>
            </a:r>
          </a:p>
          <a:p>
            <a:pPr algn="l"/>
            <a:endParaRPr lang="en-US" sz="2500" dirty="0">
              <a:latin typeface="Calibri" charset="0"/>
              <a:ea typeface="Calibri" charset="0"/>
              <a:cs typeface="Calibri" charset="0"/>
              <a:sym typeface="Calibri" charset="0"/>
            </a:endParaRPr>
          </a:p>
        </p:txBody>
      </p:sp>
      <p:sp>
        <p:nvSpPr>
          <p:cNvPr id="11" name="Rectangle 3"/>
          <p:cNvSpPr>
            <a:spLocks/>
          </p:cNvSpPr>
          <p:nvPr/>
        </p:nvSpPr>
        <p:spPr bwMode="auto">
          <a:xfrm>
            <a:off x="998247" y="236239"/>
            <a:ext cx="7092050" cy="430887"/>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800" b="1" dirty="0" smtClean="0">
                <a:solidFill>
                  <a:srgbClr val="2D369B"/>
                </a:solidFill>
                <a:latin typeface="Helvetica Neue"/>
                <a:ea typeface="Gill Sans Light" charset="0"/>
                <a:cs typeface="Helvetica Neue"/>
              </a:rPr>
              <a:t>Using Geant4 calls directly is problematic  </a:t>
            </a:r>
            <a:endParaRPr lang="en-US" sz="2800" b="1" dirty="0">
              <a:solidFill>
                <a:srgbClr val="2D369B"/>
              </a:solidFill>
              <a:latin typeface="Helvetica Neue"/>
              <a:ea typeface="Gill Sans Light" charset="0"/>
              <a:cs typeface="Helvetica Neue"/>
            </a:endParaRPr>
          </a:p>
        </p:txBody>
      </p:sp>
      <p:sp>
        <p:nvSpPr>
          <p:cNvPr id="12" name="Footer Placeholder 11"/>
          <p:cNvSpPr>
            <a:spLocks noGrp="1"/>
          </p:cNvSpPr>
          <p:nvPr>
            <p:ph type="ftr" sz="quarter" idx="11"/>
          </p:nvPr>
        </p:nvSpPr>
        <p:spPr/>
        <p:txBody>
          <a:bodyPr/>
          <a:lstStyle/>
          <a:p>
            <a:r>
              <a:rPr lang="en-US" smtClean="0"/>
              <a:t>M. Ungaro</a:t>
            </a:r>
            <a:endParaRPr 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srcRect/>
          <a:stretch>
            <a:fillRect/>
          </a:stretch>
        </p:blipFill>
        <p:spPr bwMode="auto">
          <a:xfrm>
            <a:off x="660871" y="1586706"/>
            <a:ext cx="3859857"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9" name="Rectangle 8"/>
          <p:cNvSpPr/>
          <p:nvPr/>
        </p:nvSpPr>
        <p:spPr>
          <a:xfrm>
            <a:off x="457200" y="5505450"/>
            <a:ext cx="1110817" cy="246221"/>
          </a:xfrm>
          <a:prstGeom prst="rect">
            <a:avLst/>
          </a:prstGeom>
        </p:spPr>
        <p:txBody>
          <a:bodyPr wrap="none">
            <a:spAutoFit/>
          </a:bodyPr>
          <a:lstStyle/>
          <a:p>
            <a:r>
              <a:rPr lang="en-US" sz="1000" dirty="0" smtClean="0">
                <a:latin typeface="Helvetica Neue"/>
                <a:cs typeface="Helvetica Neue"/>
              </a:rPr>
              <a:t>     Jerry </a:t>
            </a:r>
            <a:r>
              <a:rPr lang="en-US" sz="1000" dirty="0" err="1" smtClean="0">
                <a:latin typeface="Helvetica Neue"/>
                <a:cs typeface="Helvetica Neue"/>
              </a:rPr>
              <a:t>Gilfoyle</a:t>
            </a:r>
            <a:endParaRPr lang="en-US" sz="1000" dirty="0">
              <a:latin typeface="Helvetica Neue"/>
              <a:cs typeface="Helvetica Neue"/>
            </a:endParaRPr>
          </a:p>
        </p:txBody>
      </p:sp>
      <p:sp>
        <p:nvSpPr>
          <p:cNvPr id="10" name="Rectangle 3"/>
          <p:cNvSpPr>
            <a:spLocks/>
          </p:cNvSpPr>
          <p:nvPr/>
        </p:nvSpPr>
        <p:spPr bwMode="auto">
          <a:xfrm>
            <a:off x="5210688" y="1169854"/>
            <a:ext cx="3683281" cy="3200876"/>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39 layers, </a:t>
            </a:r>
            <a:r>
              <a:rPr lang="en-US" sz="1600" dirty="0" err="1" smtClean="0"/>
              <a:t>u</a:t>
            </a:r>
            <a:r>
              <a:rPr lang="en-US" sz="1600" dirty="0" smtClean="0"/>
              <a:t>, </a:t>
            </a:r>
            <a:r>
              <a:rPr lang="en-US" sz="1600" dirty="0" err="1" smtClean="0"/>
              <a:t>v</a:t>
            </a:r>
            <a:r>
              <a:rPr lang="en-US" sz="1600" dirty="0" smtClean="0"/>
              <a:t>, </a:t>
            </a:r>
            <a:r>
              <a:rPr lang="en-US" sz="1600" dirty="0" err="1" smtClean="0"/>
              <a:t>w</a:t>
            </a:r>
            <a:r>
              <a:rPr lang="en-US" sz="1600" dirty="0" smtClean="0"/>
              <a:t> view, 36 </a:t>
            </a:r>
            <a:r>
              <a:rPr lang="en-US" sz="1600" dirty="0" err="1" smtClean="0"/>
              <a:t>scintillators</a:t>
            </a:r>
            <a:r>
              <a:rPr lang="en-US" sz="1600" dirty="0" smtClean="0"/>
              <a:t>, (attenuation length, effective velocity*), PMT gain, number of photons/charge</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Sector, stack, view, strip,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200 ns</a:t>
            </a:r>
            <a:endParaRPr lang="en-US" sz="1600" dirty="0">
              <a:solidFill>
                <a:schemeClr val="tx1"/>
              </a:solidFill>
              <a:ea typeface="Gill Sans Light" charset="0"/>
              <a:cs typeface="Gill Sans Light" charset="0"/>
            </a:endParaRPr>
          </a:p>
        </p:txBody>
      </p:sp>
      <p:sp>
        <p:nvSpPr>
          <p:cNvPr id="11" name="TextBox 10"/>
          <p:cNvSpPr txBox="1"/>
          <p:nvPr/>
        </p:nvSpPr>
        <p:spPr>
          <a:xfrm>
            <a:off x="7753876" y="6171684"/>
            <a:ext cx="1390124" cy="369332"/>
          </a:xfrm>
          <a:prstGeom prst="rect">
            <a:avLst/>
          </a:prstGeom>
          <a:noFill/>
        </p:spPr>
        <p:txBody>
          <a:bodyPr wrap="none" rtlCol="0">
            <a:spAutoFit/>
          </a:bodyPr>
          <a:lstStyle/>
          <a:p>
            <a:r>
              <a:rPr lang="en-US" dirty="0" smtClean="0"/>
              <a:t>* In progress</a:t>
            </a:r>
            <a:endParaRPr lang="en-US" dirty="0"/>
          </a:p>
        </p:txBody>
      </p:sp>
      <p:sp>
        <p:nvSpPr>
          <p:cNvPr id="12" name="TextBox 11"/>
          <p:cNvSpPr txBox="1"/>
          <p:nvPr/>
        </p:nvSpPr>
        <p:spPr>
          <a:xfrm>
            <a:off x="5156200" y="5207000"/>
            <a:ext cx="3121367" cy="369332"/>
          </a:xfrm>
          <a:prstGeom prst="rect">
            <a:avLst/>
          </a:prstGeom>
          <a:noFill/>
        </p:spPr>
        <p:txBody>
          <a:bodyPr wrap="none" rtlCol="0">
            <a:spAutoFit/>
          </a:bodyPr>
          <a:lstStyle/>
          <a:p>
            <a:r>
              <a:rPr lang="en-US" dirty="0" smtClean="0"/>
              <a:t>39 layers/sector, 1296 channels </a:t>
            </a:r>
          </a:p>
        </p:txBody>
      </p:sp>
      <p:cxnSp>
        <p:nvCxnSpPr>
          <p:cNvPr id="13" name="Straight Arrow Connector 12"/>
          <p:cNvCxnSpPr>
            <a:stCxn id="12" idx="1"/>
          </p:cNvCxnSpPr>
          <p:nvPr/>
        </p:nvCxnSpPr>
        <p:spPr>
          <a:xfrm rot="10800000">
            <a:off x="1752600" y="2379136"/>
            <a:ext cx="3403600" cy="30125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Footer Placeholder 13"/>
          <p:cNvSpPr>
            <a:spLocks noGrp="1"/>
          </p:cNvSpPr>
          <p:nvPr>
            <p:ph type="ftr" sz="quarter" idx="11"/>
          </p:nvPr>
        </p:nvSpPr>
        <p:spPr/>
        <p:txBody>
          <a:bodyPr/>
          <a:lstStyle/>
          <a:p>
            <a:r>
              <a:rPr lang="en-US" smtClean="0"/>
              <a:t>M. Ungaro</a:t>
            </a:r>
            <a:endParaRPr lang="en-US"/>
          </a:p>
        </p:txBody>
      </p:sp>
      <p:sp>
        <p:nvSpPr>
          <p:cNvPr id="16"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EC</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pic>
        <p:nvPicPr>
          <p:cNvPr id="9" name="Picture 2"/>
          <p:cNvPicPr>
            <a:picLocks noChangeAspect="1" noChangeArrowheads="1"/>
          </p:cNvPicPr>
          <p:nvPr/>
        </p:nvPicPr>
        <p:blipFill>
          <a:blip r:embed="rId2"/>
          <a:srcRect/>
          <a:stretch>
            <a:fillRect/>
          </a:stretch>
        </p:blipFill>
        <p:spPr bwMode="auto">
          <a:xfrm>
            <a:off x="701373" y="1631156"/>
            <a:ext cx="3587502" cy="3223617"/>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62233" y="5524500"/>
            <a:ext cx="4572000" cy="553998"/>
          </a:xfrm>
          <a:prstGeom prst="rect">
            <a:avLst/>
          </a:prstGeom>
        </p:spPr>
        <p:txBody>
          <a:bodyPr>
            <a:spAutoFit/>
          </a:bodyPr>
          <a:lstStyle/>
          <a:p>
            <a:r>
              <a:rPr lang="en-US" sz="1000" dirty="0" smtClean="0">
                <a:latin typeface="Helvetica Neue"/>
                <a:cs typeface="Helvetica Neue"/>
              </a:rPr>
              <a:t>  Mike Wood</a:t>
            </a:r>
          </a:p>
          <a:p>
            <a:r>
              <a:rPr lang="en-US" sz="1000" dirty="0" smtClean="0">
                <a:latin typeface="Helvetica Neue"/>
                <a:cs typeface="Helvetica Neue"/>
              </a:rPr>
              <a:t>  Alex </a:t>
            </a:r>
            <a:r>
              <a:rPr lang="en-US" sz="1000" dirty="0" err="1" smtClean="0">
                <a:latin typeface="Helvetica Neue"/>
                <a:cs typeface="Helvetica Neue"/>
              </a:rPr>
              <a:t>Piaseczny</a:t>
            </a:r>
            <a:endParaRPr lang="en-US" sz="1000" dirty="0" smtClean="0">
              <a:latin typeface="Helvetica Neue"/>
              <a:cs typeface="Helvetica Neue"/>
            </a:endParaRPr>
          </a:p>
          <a:p>
            <a:r>
              <a:rPr lang="en-US" sz="1000" dirty="0" smtClean="0">
                <a:latin typeface="Helvetica Neue"/>
                <a:cs typeface="Helvetica Neue"/>
              </a:rPr>
              <a:t>  </a:t>
            </a:r>
            <a:r>
              <a:rPr lang="en-US" sz="1000" dirty="0" err="1" smtClean="0">
                <a:latin typeface="Helvetica Neue"/>
                <a:cs typeface="Helvetica Neue"/>
              </a:rPr>
              <a:t>Jerod</a:t>
            </a:r>
            <a:r>
              <a:rPr lang="en-US" sz="1000" dirty="0" smtClean="0">
                <a:latin typeface="Helvetica Neue"/>
                <a:cs typeface="Helvetica Neue"/>
              </a:rPr>
              <a:t> </a:t>
            </a:r>
            <a:r>
              <a:rPr lang="en-US" sz="1000" dirty="0" err="1" smtClean="0">
                <a:latin typeface="Helvetica Neue"/>
                <a:cs typeface="Helvetica Neue"/>
              </a:rPr>
              <a:t>Sikorskyj</a:t>
            </a:r>
            <a:endParaRPr lang="en-US" sz="1000" dirty="0">
              <a:latin typeface="Helvetica Neue"/>
              <a:cs typeface="Helvetica Neue"/>
            </a:endParaRPr>
          </a:p>
        </p:txBody>
      </p:sp>
      <p:sp>
        <p:nvSpPr>
          <p:cNvPr id="10" name="Rectangle 3"/>
          <p:cNvSpPr>
            <a:spLocks/>
          </p:cNvSpPr>
          <p:nvPr/>
        </p:nvSpPr>
        <p:spPr bwMode="auto">
          <a:xfrm>
            <a:off x="5210688" y="1169854"/>
            <a:ext cx="3683281" cy="3200876"/>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15  layers, </a:t>
            </a:r>
            <a:r>
              <a:rPr lang="en-US" sz="1600" dirty="0" err="1" smtClean="0"/>
              <a:t>u,v,w</a:t>
            </a:r>
            <a:r>
              <a:rPr lang="en-US" sz="1600" dirty="0" smtClean="0"/>
              <a:t> views, 24 </a:t>
            </a:r>
            <a:r>
              <a:rPr lang="en-US" sz="1600" dirty="0" err="1" smtClean="0"/>
              <a:t>scintillators</a:t>
            </a:r>
            <a:r>
              <a:rPr lang="en-US" sz="1600" dirty="0" smtClean="0"/>
              <a:t>/view , attenuation length, effective velocity, PMT gain, number of photons/charge</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Sector, stack, view, strip,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200 ns</a:t>
            </a:r>
            <a:endParaRPr lang="en-US" sz="1600" dirty="0">
              <a:solidFill>
                <a:schemeClr val="tx1"/>
              </a:solidFill>
              <a:ea typeface="Gill Sans Light" charset="0"/>
              <a:cs typeface="Gill Sans Light" charset="0"/>
            </a:endParaRPr>
          </a:p>
        </p:txBody>
      </p:sp>
      <p:sp>
        <p:nvSpPr>
          <p:cNvPr id="12" name="TextBox 11"/>
          <p:cNvSpPr txBox="1"/>
          <p:nvPr/>
        </p:nvSpPr>
        <p:spPr>
          <a:xfrm>
            <a:off x="5156200" y="5207000"/>
            <a:ext cx="3121367" cy="369332"/>
          </a:xfrm>
          <a:prstGeom prst="rect">
            <a:avLst/>
          </a:prstGeom>
          <a:noFill/>
        </p:spPr>
        <p:txBody>
          <a:bodyPr wrap="square" rtlCol="0">
            <a:spAutoFit/>
          </a:bodyPr>
          <a:lstStyle/>
          <a:p>
            <a:r>
              <a:rPr lang="en-US" dirty="0" smtClean="0"/>
              <a:t>27 layers/sector, 1152 channels </a:t>
            </a:r>
          </a:p>
        </p:txBody>
      </p:sp>
      <p:cxnSp>
        <p:nvCxnSpPr>
          <p:cNvPr id="13" name="Straight Arrow Connector 12"/>
          <p:cNvCxnSpPr>
            <a:stCxn id="12" idx="1"/>
          </p:cNvCxnSpPr>
          <p:nvPr/>
        </p:nvCxnSpPr>
        <p:spPr>
          <a:xfrm rot="10800000">
            <a:off x="1946020" y="2497670"/>
            <a:ext cx="3210181" cy="28939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Footer Placeholder 13"/>
          <p:cNvSpPr>
            <a:spLocks noGrp="1"/>
          </p:cNvSpPr>
          <p:nvPr>
            <p:ph type="ftr" sz="quarter" idx="11"/>
          </p:nvPr>
        </p:nvSpPr>
        <p:spPr/>
        <p:txBody>
          <a:bodyPr/>
          <a:lstStyle/>
          <a:p>
            <a:r>
              <a:rPr lang="en-US" smtClean="0"/>
              <a:t>M. Ungaro</a:t>
            </a:r>
            <a:endParaRPr lang="en-US"/>
          </a:p>
        </p:txBody>
      </p:sp>
      <p:sp>
        <p:nvSpPr>
          <p:cNvPr id="15"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PCAL</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srcRect/>
          <a:stretch>
            <a:fillRect/>
          </a:stretch>
        </p:blipFill>
        <p:spPr bwMode="auto">
          <a:xfrm>
            <a:off x="701373" y="1523206"/>
            <a:ext cx="3656707" cy="3223617"/>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9" name="Rectangle 8"/>
          <p:cNvSpPr/>
          <p:nvPr/>
        </p:nvSpPr>
        <p:spPr>
          <a:xfrm>
            <a:off x="637873" y="5443776"/>
            <a:ext cx="4572000" cy="861774"/>
          </a:xfrm>
          <a:prstGeom prst="rect">
            <a:avLst/>
          </a:prstGeom>
        </p:spPr>
        <p:txBody>
          <a:bodyPr>
            <a:spAutoFit/>
          </a:bodyPr>
          <a:lstStyle/>
          <a:p>
            <a:r>
              <a:rPr lang="en-US" sz="1000" dirty="0" smtClean="0">
                <a:latin typeface="Helvetica Neue"/>
                <a:cs typeface="Helvetica Neue"/>
              </a:rPr>
              <a:t>Marco </a:t>
            </a:r>
            <a:r>
              <a:rPr lang="en-US" sz="1000" dirty="0" err="1" smtClean="0">
                <a:latin typeface="Helvetica Neue"/>
                <a:cs typeface="Helvetica Neue"/>
              </a:rPr>
              <a:t>Contalbrigo</a:t>
            </a:r>
            <a:r>
              <a:rPr lang="en-US" sz="1000" dirty="0" smtClean="0">
                <a:latin typeface="Helvetica Neue"/>
                <a:cs typeface="Helvetica Neue"/>
              </a:rPr>
              <a:t>        </a:t>
            </a:r>
          </a:p>
          <a:p>
            <a:r>
              <a:rPr lang="en-US" sz="1000" dirty="0" err="1" smtClean="0">
                <a:latin typeface="Helvetica Neue"/>
                <a:cs typeface="Helvetica Neue"/>
              </a:rPr>
              <a:t>Luciano</a:t>
            </a:r>
            <a:r>
              <a:rPr lang="en-US" sz="1000" dirty="0" smtClean="0">
                <a:latin typeface="Helvetica Neue"/>
                <a:cs typeface="Helvetica Neue"/>
              </a:rPr>
              <a:t> </a:t>
            </a:r>
            <a:r>
              <a:rPr lang="en-US" sz="1000" dirty="0" err="1" smtClean="0">
                <a:latin typeface="Helvetica Neue"/>
                <a:cs typeface="Helvetica Neue"/>
              </a:rPr>
              <a:t>Pappalardo</a:t>
            </a:r>
            <a:r>
              <a:rPr lang="en-US" sz="1000" dirty="0" smtClean="0">
                <a:latin typeface="Helvetica Neue"/>
                <a:cs typeface="Helvetica Neue"/>
              </a:rPr>
              <a:t>        </a:t>
            </a:r>
          </a:p>
          <a:p>
            <a:r>
              <a:rPr lang="en-US" sz="1000" dirty="0" err="1" smtClean="0">
                <a:latin typeface="Helvetica Neue"/>
                <a:cs typeface="Helvetica Neue"/>
              </a:rPr>
              <a:t>Patrizia</a:t>
            </a:r>
            <a:r>
              <a:rPr lang="en-US" sz="1000" dirty="0" smtClean="0">
                <a:latin typeface="Helvetica Neue"/>
                <a:cs typeface="Helvetica Neue"/>
              </a:rPr>
              <a:t> Rossi        </a:t>
            </a:r>
          </a:p>
          <a:p>
            <a:r>
              <a:rPr lang="en-US" sz="1000" dirty="0" smtClean="0">
                <a:latin typeface="Helvetica Neue"/>
                <a:cs typeface="Helvetica Neue"/>
              </a:rPr>
              <a:t>Nathan </a:t>
            </a:r>
            <a:r>
              <a:rPr lang="en-US" sz="1000" dirty="0" err="1" smtClean="0">
                <a:latin typeface="Helvetica Neue"/>
                <a:cs typeface="Helvetica Neue"/>
              </a:rPr>
              <a:t>Baltzell</a:t>
            </a:r>
            <a:r>
              <a:rPr lang="en-US" sz="1000" dirty="0" smtClean="0">
                <a:latin typeface="Helvetica Neue"/>
                <a:cs typeface="Helvetica Neue"/>
              </a:rPr>
              <a:t>        </a:t>
            </a:r>
          </a:p>
          <a:p>
            <a:r>
              <a:rPr lang="en-US" sz="1000" dirty="0" err="1" smtClean="0">
                <a:latin typeface="Helvetica Neue"/>
                <a:cs typeface="Helvetica Neue"/>
              </a:rPr>
              <a:t>Alaoui</a:t>
            </a:r>
            <a:r>
              <a:rPr lang="en-US" sz="1000" dirty="0" smtClean="0">
                <a:latin typeface="Helvetica Neue"/>
                <a:cs typeface="Helvetica Neue"/>
              </a:rPr>
              <a:t> Ahmed</a:t>
            </a:r>
            <a:endParaRPr lang="en-US" sz="1000" dirty="0">
              <a:latin typeface="Helvetica Neue"/>
              <a:cs typeface="Helvetica Neue"/>
            </a:endParaRPr>
          </a:p>
        </p:txBody>
      </p:sp>
      <p:sp>
        <p:nvSpPr>
          <p:cNvPr id="10" name="Rectangle 3"/>
          <p:cNvSpPr>
            <a:spLocks/>
          </p:cNvSpPr>
          <p:nvPr/>
        </p:nvSpPr>
        <p:spPr bwMode="auto">
          <a:xfrm>
            <a:off x="5210688" y="1416075"/>
            <a:ext cx="3683281" cy="2708433"/>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solidFill>
                  <a:prstClr val="black"/>
                </a:solidFill>
              </a:rPr>
              <a:t>Wavelength-dependent PMT quantum efficiency and gas, mirrors refraction indexes. Multi-channel PMT</a:t>
            </a:r>
            <a:endParaRPr lang="en-US" sz="1600" dirty="0" smtClean="0"/>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Multi-channel PMT#,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130 ns</a:t>
            </a:r>
            <a:endParaRPr lang="en-US" sz="1600" dirty="0">
              <a:solidFill>
                <a:schemeClr val="tx1"/>
              </a:solidFill>
              <a:ea typeface="Gill Sans Light" charset="0"/>
              <a:cs typeface="Gill Sans Light" charset="0"/>
            </a:endParaRPr>
          </a:p>
        </p:txBody>
      </p:sp>
      <p:sp>
        <p:nvSpPr>
          <p:cNvPr id="11" name="Rectangle 10"/>
          <p:cNvSpPr/>
          <p:nvPr/>
        </p:nvSpPr>
        <p:spPr>
          <a:xfrm>
            <a:off x="5210688" y="5024035"/>
            <a:ext cx="2436860" cy="369332"/>
          </a:xfrm>
          <a:prstGeom prst="rect">
            <a:avLst/>
          </a:prstGeom>
        </p:spPr>
        <p:txBody>
          <a:bodyPr wrap="none">
            <a:spAutoFit/>
          </a:bodyPr>
          <a:lstStyle/>
          <a:p>
            <a:r>
              <a:rPr lang="en-US" dirty="0" smtClean="0">
                <a:solidFill>
                  <a:prstClr val="black"/>
                </a:solidFill>
              </a:rPr>
              <a:t>Ring Imaging Cherenkov</a:t>
            </a:r>
            <a:endParaRPr lang="en-US" dirty="0"/>
          </a:p>
        </p:txBody>
      </p:sp>
      <p:cxnSp>
        <p:nvCxnSpPr>
          <p:cNvPr id="12" name="Straight Arrow Connector 11"/>
          <p:cNvCxnSpPr>
            <a:stCxn id="11" idx="1"/>
          </p:cNvCxnSpPr>
          <p:nvPr/>
        </p:nvCxnSpPr>
        <p:spPr>
          <a:xfrm rot="10800000">
            <a:off x="2260600" y="2760133"/>
            <a:ext cx="2950088" cy="24485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Footer Placeholder 12"/>
          <p:cNvSpPr>
            <a:spLocks noGrp="1"/>
          </p:cNvSpPr>
          <p:nvPr>
            <p:ph type="ftr" sz="quarter" idx="11"/>
          </p:nvPr>
        </p:nvSpPr>
        <p:spPr/>
        <p:txBody>
          <a:bodyPr/>
          <a:lstStyle/>
          <a:p>
            <a:r>
              <a:rPr lang="en-US" smtClean="0"/>
              <a:t>M. Ungaro</a:t>
            </a:r>
            <a:endParaRPr lang="en-US"/>
          </a:p>
        </p:txBody>
      </p:sp>
      <p:sp>
        <p:nvSpPr>
          <p:cNvPr id="15"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RICH</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pic>
        <p:nvPicPr>
          <p:cNvPr id="9" name="Picture 8" descr="Screen shot 2012-05-09 at 8.27.26 AM.png"/>
          <p:cNvPicPr>
            <a:picLocks noChangeAspect="1"/>
          </p:cNvPicPr>
          <p:nvPr/>
        </p:nvPicPr>
        <p:blipFill>
          <a:blip r:embed="rId2"/>
          <a:stretch>
            <a:fillRect/>
          </a:stretch>
        </p:blipFill>
        <p:spPr>
          <a:xfrm>
            <a:off x="701373" y="1759148"/>
            <a:ext cx="3442077" cy="2717429"/>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01373" y="5524500"/>
            <a:ext cx="4572000" cy="400110"/>
          </a:xfrm>
          <a:prstGeom prst="rect">
            <a:avLst/>
          </a:prstGeom>
        </p:spPr>
        <p:txBody>
          <a:bodyPr>
            <a:spAutoFit/>
          </a:bodyPr>
          <a:lstStyle/>
          <a:p>
            <a:r>
              <a:rPr lang="en-US" sz="1000" dirty="0" smtClean="0">
                <a:latin typeface="Helvetica Neue"/>
                <a:cs typeface="Helvetica Neue"/>
              </a:rPr>
              <a:t>M. Ungaro</a:t>
            </a:r>
          </a:p>
          <a:p>
            <a:r>
              <a:rPr lang="en-US" sz="1000" dirty="0" smtClean="0">
                <a:latin typeface="Helvetica Neue"/>
                <a:cs typeface="Helvetica Neue"/>
              </a:rPr>
              <a:t>Alex </a:t>
            </a:r>
            <a:r>
              <a:rPr lang="en-US" sz="1000" dirty="0" err="1" smtClean="0">
                <a:latin typeface="Helvetica Neue"/>
                <a:cs typeface="Helvetica Neue"/>
              </a:rPr>
              <a:t>Vlassov</a:t>
            </a:r>
            <a:endParaRPr lang="en-US" sz="1000" dirty="0">
              <a:latin typeface="Helvetica Neue"/>
              <a:cs typeface="Helvetica Neue"/>
            </a:endParaRPr>
          </a:p>
        </p:txBody>
      </p:sp>
      <p:sp>
        <p:nvSpPr>
          <p:cNvPr id="10" name="Rectangle 3"/>
          <p:cNvSpPr>
            <a:spLocks/>
          </p:cNvSpPr>
          <p:nvPr/>
        </p:nvSpPr>
        <p:spPr bwMode="auto">
          <a:xfrm>
            <a:off x="5210688" y="1169853"/>
            <a:ext cx="3683281" cy="3200876"/>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pPr lvl="0"/>
            <a:r>
              <a:rPr lang="en-US" sz="1600" dirty="0" smtClean="0">
                <a:solidFill>
                  <a:srgbClr val="0000FF"/>
                </a:solidFill>
                <a:latin typeface="Gill Sans" charset="0"/>
                <a:ea typeface="Gill Sans" charset="0"/>
                <a:cs typeface="Gill Sans" charset="0"/>
                <a:sym typeface="Gill Sans" charset="0"/>
              </a:rPr>
              <a:t>Sensitivity: </a:t>
            </a:r>
            <a:r>
              <a:rPr lang="en-US" sz="1600" dirty="0" smtClean="0">
                <a:solidFill>
                  <a:prstClr val="black"/>
                </a:solidFill>
              </a:rPr>
              <a:t>36 elliptical, 36 hyperbolical mirrors, WC*, PMT. (Wavelength-dependent PMT quantum efficiency and gas, mirrors refraction indexes*). Number of photoelectrons and timing.</a:t>
            </a:r>
            <a:endParaRPr lang="en-US" sz="1600" dirty="0" smtClean="0"/>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Sector, PMT# L/R,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130 ns</a:t>
            </a:r>
            <a:endParaRPr lang="en-US" sz="1600" dirty="0">
              <a:solidFill>
                <a:schemeClr val="tx1"/>
              </a:solidFill>
              <a:ea typeface="Gill Sans Light" charset="0"/>
              <a:cs typeface="Gill Sans Light" charset="0"/>
            </a:endParaRPr>
          </a:p>
        </p:txBody>
      </p:sp>
      <p:sp>
        <p:nvSpPr>
          <p:cNvPr id="13" name="TextBox 12"/>
          <p:cNvSpPr txBox="1"/>
          <p:nvPr/>
        </p:nvSpPr>
        <p:spPr>
          <a:xfrm>
            <a:off x="7753876" y="6171684"/>
            <a:ext cx="1390124" cy="369332"/>
          </a:xfrm>
          <a:prstGeom prst="rect">
            <a:avLst/>
          </a:prstGeom>
          <a:noFill/>
        </p:spPr>
        <p:txBody>
          <a:bodyPr wrap="none" rtlCol="0">
            <a:spAutoFit/>
          </a:bodyPr>
          <a:lstStyle/>
          <a:p>
            <a:r>
              <a:rPr lang="en-US" dirty="0" smtClean="0"/>
              <a:t>* In progress</a:t>
            </a:r>
            <a:endParaRPr lang="en-US" dirty="0"/>
          </a:p>
        </p:txBody>
      </p:sp>
      <p:sp>
        <p:nvSpPr>
          <p:cNvPr id="14" name="Rectangle 13"/>
          <p:cNvSpPr/>
          <p:nvPr/>
        </p:nvSpPr>
        <p:spPr>
          <a:xfrm>
            <a:off x="5013926" y="5232112"/>
            <a:ext cx="2739950" cy="584776"/>
          </a:xfrm>
          <a:prstGeom prst="rect">
            <a:avLst/>
          </a:prstGeom>
        </p:spPr>
        <p:txBody>
          <a:bodyPr wrap="square">
            <a:spAutoFit/>
          </a:bodyPr>
          <a:lstStyle/>
          <a:p>
            <a:r>
              <a:rPr lang="en-US" sz="1600" dirty="0" smtClean="0">
                <a:solidFill>
                  <a:prstClr val="black"/>
                </a:solidFill>
              </a:rPr>
              <a:t>36 elliptical, 36 hyperbolical mirrors, UV PMTs</a:t>
            </a:r>
            <a:endParaRPr lang="en-US" sz="1600" dirty="0"/>
          </a:p>
        </p:txBody>
      </p:sp>
      <p:cxnSp>
        <p:nvCxnSpPr>
          <p:cNvPr id="15" name="Straight Arrow Connector 14"/>
          <p:cNvCxnSpPr/>
          <p:nvPr/>
        </p:nvCxnSpPr>
        <p:spPr>
          <a:xfrm rot="10800000">
            <a:off x="2201334" y="2785533"/>
            <a:ext cx="2812595" cy="26061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Footer Placeholder 11"/>
          <p:cNvSpPr>
            <a:spLocks noGrp="1"/>
          </p:cNvSpPr>
          <p:nvPr>
            <p:ph type="ftr" sz="quarter" idx="11"/>
          </p:nvPr>
        </p:nvSpPr>
        <p:spPr/>
        <p:txBody>
          <a:bodyPr/>
          <a:lstStyle/>
          <a:p>
            <a:r>
              <a:rPr lang="en-US" smtClean="0"/>
              <a:t>M. Ungaro</a:t>
            </a:r>
            <a:endParaRPr lang="en-US"/>
          </a:p>
        </p:txBody>
      </p:sp>
      <p:sp>
        <p:nvSpPr>
          <p:cNvPr id="16"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LTCC</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srcRect/>
          <a:stretch>
            <a:fillRect/>
          </a:stretch>
        </p:blipFill>
        <p:spPr bwMode="auto">
          <a:xfrm>
            <a:off x="701373" y="1861046"/>
            <a:ext cx="3876600" cy="2917775"/>
          </a:xfrm>
          <a:prstGeom prst="rect">
            <a:avLst/>
          </a:prstGeom>
          <a:ln>
            <a:noFill/>
          </a:ln>
          <a:effectLst>
            <a:outerShdw blurRad="292100" dist="139700" dir="2700000" algn="tl" rotWithShape="0">
              <a:srgbClr val="333333">
                <a:alpha val="65000"/>
              </a:srgbClr>
            </a:outerShdw>
          </a:effectLst>
        </p:spPr>
      </p:pic>
      <p:sp>
        <p:nvSpPr>
          <p:cNvPr id="8" name="Rectangle 5"/>
          <p:cNvSpPr>
            <a:spLocks/>
          </p:cNvSpPr>
          <p:nvPr/>
        </p:nvSpPr>
        <p:spPr bwMode="auto">
          <a:xfrm>
            <a:off x="701373" y="5054813"/>
            <a:ext cx="1244644" cy="338554"/>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200" dirty="0" smtClean="0">
                <a:latin typeface="Gill Sans" charset="0"/>
                <a:ea typeface="Gill Sans" charset="0"/>
                <a:cs typeface="Gill Sans" charset="0"/>
                <a:sym typeface="Gill Sans" charset="0"/>
              </a:rPr>
              <a:t>Resources:</a:t>
            </a:r>
            <a:endParaRPr lang="en-US" sz="2200" dirty="0">
              <a:latin typeface="Gill Sans" charset="0"/>
              <a:ea typeface="Gill Sans" charset="0"/>
              <a:cs typeface="Gill Sans" charset="0"/>
              <a:sym typeface="Gill Sans" charset="0"/>
            </a:endParaRPr>
          </a:p>
        </p:txBody>
      </p:sp>
      <p:sp>
        <p:nvSpPr>
          <p:cNvPr id="9" name="Rectangle 8"/>
          <p:cNvSpPr/>
          <p:nvPr/>
        </p:nvSpPr>
        <p:spPr>
          <a:xfrm>
            <a:off x="701373" y="5524500"/>
            <a:ext cx="4572000" cy="246221"/>
          </a:xfrm>
          <a:prstGeom prst="rect">
            <a:avLst/>
          </a:prstGeom>
        </p:spPr>
        <p:txBody>
          <a:bodyPr>
            <a:spAutoFit/>
          </a:bodyPr>
          <a:lstStyle/>
          <a:p>
            <a:r>
              <a:rPr lang="en-US" sz="1000" dirty="0" smtClean="0">
                <a:latin typeface="Helvetica Neue"/>
                <a:cs typeface="Helvetica Neue"/>
              </a:rPr>
              <a:t>R. </a:t>
            </a:r>
            <a:r>
              <a:rPr lang="en-US" sz="1000" dirty="0" err="1" smtClean="0">
                <a:latin typeface="Helvetica Neue"/>
                <a:cs typeface="Helvetica Neue"/>
              </a:rPr>
              <a:t>DeVita</a:t>
            </a:r>
            <a:endParaRPr lang="en-US" sz="1000" dirty="0">
              <a:latin typeface="Helvetica Neue"/>
              <a:cs typeface="Helvetica Neue"/>
            </a:endParaRPr>
          </a:p>
        </p:txBody>
      </p:sp>
      <p:sp>
        <p:nvSpPr>
          <p:cNvPr id="10" name="Rectangle 3"/>
          <p:cNvSpPr>
            <a:spLocks/>
          </p:cNvSpPr>
          <p:nvPr/>
        </p:nvSpPr>
        <p:spPr bwMode="auto">
          <a:xfrm>
            <a:off x="5210688" y="1539185"/>
            <a:ext cx="3683281" cy="2462212"/>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rgbClr val="0000FF"/>
                </a:solidFill>
                <a:latin typeface="Gill Sans" charset="0"/>
                <a:ea typeface="Gill Sans" charset="0"/>
                <a:cs typeface="Gill Sans" charset="0"/>
                <a:sym typeface="Gill Sans" charset="0"/>
              </a:rPr>
              <a:t>Geometry</a:t>
            </a:r>
            <a:r>
              <a:rPr lang="en-US" sz="1600" dirty="0">
                <a:solidFill>
                  <a:schemeClr val="tx1"/>
                </a:solidFill>
                <a:ea typeface="Gill Sans Light" charset="0"/>
                <a:cs typeface="Gill Sans Light" charset="0"/>
              </a:rPr>
              <a:t>: </a:t>
            </a:r>
            <a:r>
              <a:rPr lang="en-US" sz="1600" dirty="0">
                <a:ea typeface="Gill Sans Light" charset="0"/>
                <a:cs typeface="Gill Sans Light" charset="0"/>
              </a:rPr>
              <a:t>Complete</a:t>
            </a:r>
            <a:endParaRPr lang="en-US" sz="1600" dirty="0" smtClean="0">
              <a:solidFill>
                <a:schemeClr val="tx1"/>
              </a:solidFill>
              <a:ea typeface="Gill Sans Light" charset="0"/>
              <a:cs typeface="Gill Sans Light" charset="0"/>
            </a:endParaRPr>
          </a:p>
          <a:p>
            <a:endParaRPr lang="en-US" sz="1600" dirty="0" smtClean="0">
              <a:solidFill>
                <a:schemeClr val="tx1"/>
              </a:solidFill>
              <a:ea typeface="Gill Sans Light" charset="0"/>
              <a:cs typeface="Gill Sans Light" charset="0"/>
            </a:endParaRPr>
          </a:p>
          <a:p>
            <a:r>
              <a:rPr lang="en-US" sz="1600" dirty="0" smtClean="0">
                <a:solidFill>
                  <a:srgbClr val="0000FF"/>
                </a:solidFill>
                <a:latin typeface="Gill Sans" charset="0"/>
                <a:ea typeface="Gill Sans" charset="0"/>
                <a:cs typeface="Gill Sans" charset="0"/>
                <a:sym typeface="Gill Sans" charset="0"/>
              </a:rPr>
              <a:t>Sensitivity: </a:t>
            </a:r>
            <a:r>
              <a:rPr lang="en-US" sz="1600" dirty="0" smtClean="0"/>
              <a:t>Light Yield for PbWO4, APD Quantum Efficiency, gain, noise. </a:t>
            </a:r>
          </a:p>
          <a:p>
            <a:endParaRPr lang="en-US" sz="1600" dirty="0" smtClean="0">
              <a:solidFill>
                <a:schemeClr val="tx1"/>
              </a:solidFill>
              <a:ea typeface="Gill Sans Light" charset="0"/>
              <a:cs typeface="Gill Sans Light" charset="0"/>
            </a:endParaRPr>
          </a:p>
          <a:p>
            <a:endParaRPr lang="en-US" sz="1600" dirty="0" smtClean="0">
              <a:solidFill>
                <a:srgbClr val="0000FF"/>
              </a:solidFill>
              <a:latin typeface="Gill Sans" charset="0"/>
              <a:ea typeface="Gill Sans" charset="0"/>
              <a:cs typeface="Gill Sans" charset="0"/>
              <a:sym typeface="Gill Sans" charset="0"/>
            </a:endParaRPr>
          </a:p>
          <a:p>
            <a:r>
              <a:rPr lang="en-US" sz="1600" dirty="0" smtClean="0">
                <a:solidFill>
                  <a:srgbClr val="0000FF"/>
                </a:solidFill>
                <a:latin typeface="Gill Sans" charset="0"/>
                <a:ea typeface="Gill Sans" charset="0"/>
                <a:cs typeface="Gill Sans" charset="0"/>
                <a:sym typeface="Gill Sans" charset="0"/>
              </a:rPr>
              <a:t>Digitization</a:t>
            </a:r>
            <a:r>
              <a:rPr lang="en-US" sz="1600" dirty="0" smtClean="0">
                <a:solidFill>
                  <a:schemeClr val="tx1"/>
                </a:solidFill>
                <a:ea typeface="Gill Sans Light" charset="0"/>
                <a:cs typeface="Gill Sans Light" charset="0"/>
              </a:rPr>
              <a:t>:  </a:t>
            </a:r>
            <a:r>
              <a:rPr lang="en-US" sz="1600" dirty="0" smtClean="0"/>
              <a:t>PMT#, ADC, TDC</a:t>
            </a:r>
          </a:p>
          <a:p>
            <a:endParaRPr lang="en-US" sz="1600" dirty="0" smtClean="0"/>
          </a:p>
          <a:p>
            <a:endParaRPr lang="en-US" sz="1600" dirty="0" smtClean="0"/>
          </a:p>
          <a:p>
            <a:r>
              <a:rPr lang="en-US" sz="1600" dirty="0" smtClean="0">
                <a:solidFill>
                  <a:srgbClr val="0000FF"/>
                </a:solidFill>
                <a:latin typeface="Gill Sans" charset="0"/>
                <a:ea typeface="Gill Sans" charset="0"/>
                <a:cs typeface="Gill Sans" charset="0"/>
                <a:sym typeface="Gill Sans" charset="0"/>
              </a:rPr>
              <a:t>Time Window: </a:t>
            </a:r>
            <a:r>
              <a:rPr lang="en-US" sz="1600" dirty="0" smtClean="0">
                <a:sym typeface="Gill Sans" charset="0"/>
              </a:rPr>
              <a:t>132 ns</a:t>
            </a:r>
            <a:endParaRPr lang="en-US" sz="1600" dirty="0">
              <a:solidFill>
                <a:schemeClr val="tx1"/>
              </a:solidFill>
              <a:ea typeface="Gill Sans Light" charset="0"/>
              <a:cs typeface="Gill Sans Light" charset="0"/>
            </a:endParaRPr>
          </a:p>
        </p:txBody>
      </p:sp>
      <p:sp>
        <p:nvSpPr>
          <p:cNvPr id="11" name="Rectangle 10"/>
          <p:cNvSpPr/>
          <p:nvPr/>
        </p:nvSpPr>
        <p:spPr>
          <a:xfrm>
            <a:off x="5429409" y="5224090"/>
            <a:ext cx="1829046" cy="338554"/>
          </a:xfrm>
          <a:prstGeom prst="rect">
            <a:avLst/>
          </a:prstGeom>
        </p:spPr>
        <p:txBody>
          <a:bodyPr wrap="none">
            <a:spAutoFit/>
          </a:bodyPr>
          <a:lstStyle/>
          <a:p>
            <a:r>
              <a:rPr lang="en-US" sz="1600" dirty="0" smtClean="0"/>
              <a:t>PbWO4 </a:t>
            </a:r>
            <a:r>
              <a:rPr lang="en-US" sz="1600" dirty="0" err="1" smtClean="0"/>
              <a:t>Scintillators</a:t>
            </a:r>
            <a:endParaRPr lang="en-US" sz="1600" dirty="0"/>
          </a:p>
        </p:txBody>
      </p:sp>
      <p:cxnSp>
        <p:nvCxnSpPr>
          <p:cNvPr id="12" name="Straight Arrow Connector 11"/>
          <p:cNvCxnSpPr/>
          <p:nvPr/>
        </p:nvCxnSpPr>
        <p:spPr>
          <a:xfrm rot="10800000">
            <a:off x="3039533" y="3547534"/>
            <a:ext cx="2389876" cy="16765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Footer Placeholder 12"/>
          <p:cNvSpPr>
            <a:spLocks noGrp="1"/>
          </p:cNvSpPr>
          <p:nvPr>
            <p:ph type="ftr" sz="quarter" idx="11"/>
          </p:nvPr>
        </p:nvSpPr>
        <p:spPr/>
        <p:txBody>
          <a:bodyPr/>
          <a:lstStyle/>
          <a:p>
            <a:r>
              <a:rPr lang="en-US" smtClean="0"/>
              <a:t>M. Ungaro</a:t>
            </a:r>
            <a:endParaRPr lang="en-US"/>
          </a:p>
        </p:txBody>
      </p:sp>
      <p:sp>
        <p:nvSpPr>
          <p:cNvPr id="15" name="Rectangle 1"/>
          <p:cNvSpPr txBox="1">
            <a:spLocks noChangeArrowheads="1"/>
          </p:cNvSpPr>
          <p:nvPr/>
        </p:nvSpPr>
        <p:spPr bwMode="auto">
          <a:xfrm>
            <a:off x="250031" y="116086"/>
            <a:ext cx="8643938" cy="616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2D369B"/>
                </a:solidFill>
                <a:effectLst/>
                <a:uLnTx/>
                <a:uFillTx/>
                <a:latin typeface="Arial"/>
                <a:ea typeface="+mj-ea"/>
                <a:cs typeface="Arial"/>
              </a:rPr>
              <a:t>FT</a:t>
            </a:r>
            <a:endParaRPr kumimoji="0" lang="en-US" sz="3200" b="1" i="0" u="none" strike="noStrike" kern="1200" cap="none" spc="0" normalizeH="0" baseline="0" noProof="0" dirty="0">
              <a:ln>
                <a:noFill/>
              </a:ln>
              <a:solidFill>
                <a:srgbClr val="2D369B"/>
              </a:solidFill>
              <a:effectLst/>
              <a:uLnTx/>
              <a:uFillTx/>
              <a:latin typeface="Arial"/>
              <a:ea typeface="+mj-ea"/>
              <a:cs typeface="Aria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636008" y="106754"/>
            <a:ext cx="4390946"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The CLAS12 Detector</a:t>
            </a:r>
            <a:endParaRPr lang="en-US" dirty="0"/>
          </a:p>
        </p:txBody>
      </p:sp>
      <p:sp>
        <p:nvSpPr>
          <p:cNvPr id="27" name="Footer Placeholder 14"/>
          <p:cNvSpPr>
            <a:spLocks noGrp="1"/>
          </p:cNvSpPr>
          <p:nvPr>
            <p:ph type="ftr" sz="quarter" idx="11"/>
          </p:nvPr>
        </p:nvSpPr>
        <p:spPr>
          <a:xfrm>
            <a:off x="-42335" y="6533005"/>
            <a:ext cx="897467" cy="365125"/>
          </a:xfrm>
        </p:spPr>
        <p:txBody>
          <a:bodyPr/>
          <a:lstStyle/>
          <a:p>
            <a:r>
              <a:rPr lang="en-US" smtClean="0"/>
              <a:t>M. Ungaro</a:t>
            </a:r>
            <a:endParaRPr lang="en-US" dirty="0"/>
          </a:p>
        </p:txBody>
      </p:sp>
      <p:grpSp>
        <p:nvGrpSpPr>
          <p:cNvPr id="47" name="Group 46"/>
          <p:cNvGrpSpPr/>
          <p:nvPr/>
        </p:nvGrpSpPr>
        <p:grpSpPr>
          <a:xfrm>
            <a:off x="2102608" y="1141380"/>
            <a:ext cx="5348058" cy="5423093"/>
            <a:chOff x="510875" y="1141380"/>
            <a:chExt cx="5000925" cy="5224537"/>
          </a:xfrm>
        </p:grpSpPr>
        <p:pic>
          <p:nvPicPr>
            <p:cNvPr id="48" name="Picture 47" descr="Screen shot 2012-05-09 at 8.27.26 AM.png"/>
            <p:cNvPicPr>
              <a:picLocks noChangeAspect="1"/>
            </p:cNvPicPr>
            <p:nvPr/>
          </p:nvPicPr>
          <p:blipFill>
            <a:blip r:embed="rId3"/>
            <a:srcRect l="11892" t="3450" r="8057" b="10115"/>
            <a:stretch>
              <a:fillRect/>
            </a:stretch>
          </p:blipFill>
          <p:spPr>
            <a:xfrm>
              <a:off x="510875" y="1542980"/>
              <a:ext cx="4758286" cy="4399389"/>
            </a:xfrm>
            <a:prstGeom prst="rect">
              <a:avLst/>
            </a:prstGeom>
            <a:ln>
              <a:noFill/>
            </a:ln>
            <a:effectLst>
              <a:outerShdw blurRad="292100" dist="139700" dir="2700000" algn="tl" rotWithShape="0">
                <a:srgbClr val="333333">
                  <a:alpha val="65000"/>
                </a:srgbClr>
              </a:outerShdw>
            </a:effectLst>
          </p:spPr>
        </p:pic>
        <p:grpSp>
          <p:nvGrpSpPr>
            <p:cNvPr id="49" name="Group 4"/>
            <p:cNvGrpSpPr/>
            <p:nvPr/>
          </p:nvGrpSpPr>
          <p:grpSpPr>
            <a:xfrm>
              <a:off x="740091" y="1141381"/>
              <a:ext cx="4771719" cy="5224546"/>
              <a:chOff x="4792746" y="1469532"/>
              <a:chExt cx="4262260" cy="4862479"/>
            </a:xfrm>
          </p:grpSpPr>
          <p:sp>
            <p:nvSpPr>
              <p:cNvPr id="50" name="TextBox 49"/>
              <p:cNvSpPr txBox="1"/>
              <p:nvPr/>
            </p:nvSpPr>
            <p:spPr>
              <a:xfrm>
                <a:off x="8246534" y="2692400"/>
                <a:ext cx="453970" cy="34373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DC</a:t>
                </a:r>
                <a:endParaRPr lang="en-US" dirty="0"/>
              </a:p>
            </p:txBody>
          </p:sp>
          <p:cxnSp>
            <p:nvCxnSpPr>
              <p:cNvPr id="51" name="Straight Arrow Connector 50"/>
              <p:cNvCxnSpPr/>
              <p:nvPr/>
            </p:nvCxnSpPr>
            <p:spPr>
              <a:xfrm rot="10800000" flipV="1">
                <a:off x="7653868" y="2827866"/>
                <a:ext cx="592667" cy="16933"/>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50" idx="1"/>
              </p:cNvCxnSpPr>
              <p:nvPr/>
            </p:nvCxnSpPr>
            <p:spPr>
              <a:xfrm rot="10800000" flipV="1">
                <a:off x="7653869" y="2864268"/>
                <a:ext cx="592665" cy="336131"/>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50" idx="1"/>
              </p:cNvCxnSpPr>
              <p:nvPr/>
            </p:nvCxnSpPr>
            <p:spPr>
              <a:xfrm rot="10800000" flipV="1">
                <a:off x="7653869" y="2864269"/>
                <a:ext cx="592665" cy="877997"/>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7944964" y="2057401"/>
                <a:ext cx="620683" cy="34373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LTCC</a:t>
                </a:r>
                <a:endParaRPr lang="en-US" dirty="0"/>
              </a:p>
            </p:txBody>
          </p:sp>
          <p:cxnSp>
            <p:nvCxnSpPr>
              <p:cNvPr id="55" name="Straight Arrow Connector 54"/>
              <p:cNvCxnSpPr/>
              <p:nvPr/>
            </p:nvCxnSpPr>
            <p:spPr>
              <a:xfrm rot="10800000" flipV="1">
                <a:off x="6358470" y="2252132"/>
                <a:ext cx="1586495" cy="575733"/>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7324281" y="1501798"/>
                <a:ext cx="655573" cy="34373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smtClean="0">
                    <a:solidFill>
                      <a:srgbClr val="000090"/>
                    </a:solidFill>
                  </a:rPr>
                  <a:t>FTOF</a:t>
                </a:r>
                <a:endParaRPr lang="en-US" dirty="0">
                  <a:solidFill>
                    <a:srgbClr val="000090"/>
                  </a:solidFill>
                </a:endParaRPr>
              </a:p>
            </p:txBody>
          </p:sp>
          <p:cxnSp>
            <p:nvCxnSpPr>
              <p:cNvPr id="57" name="Straight Arrow Connector 56"/>
              <p:cNvCxnSpPr>
                <a:stCxn id="56" idx="1"/>
              </p:cNvCxnSpPr>
              <p:nvPr/>
            </p:nvCxnSpPr>
            <p:spPr>
              <a:xfrm rot="10800000" flipV="1">
                <a:off x="6561671" y="1673666"/>
                <a:ext cx="762611" cy="578463"/>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030683" y="1469532"/>
                <a:ext cx="659155" cy="34373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solidFill>
                      <a:srgbClr val="000090"/>
                    </a:solidFill>
                  </a:rPr>
                  <a:t>PCAL</a:t>
                </a:r>
                <a:endParaRPr lang="en-US" dirty="0">
                  <a:solidFill>
                    <a:srgbClr val="000090"/>
                  </a:solidFill>
                </a:endParaRPr>
              </a:p>
            </p:txBody>
          </p:sp>
          <p:sp>
            <p:nvSpPr>
              <p:cNvPr id="59" name="TextBox 58"/>
              <p:cNvSpPr txBox="1"/>
              <p:nvPr/>
            </p:nvSpPr>
            <p:spPr>
              <a:xfrm>
                <a:off x="4792746" y="1882800"/>
                <a:ext cx="428322" cy="34373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solidFill>
                      <a:srgbClr val="000090"/>
                    </a:solidFill>
                  </a:rPr>
                  <a:t>EC</a:t>
                </a:r>
                <a:endParaRPr lang="en-US" dirty="0">
                  <a:solidFill>
                    <a:srgbClr val="000090"/>
                  </a:solidFill>
                </a:endParaRPr>
              </a:p>
            </p:txBody>
          </p:sp>
          <p:cxnSp>
            <p:nvCxnSpPr>
              <p:cNvPr id="60" name="Straight Arrow Connector 59"/>
              <p:cNvCxnSpPr/>
              <p:nvPr/>
            </p:nvCxnSpPr>
            <p:spPr>
              <a:xfrm rot="5400000">
                <a:off x="5874444" y="2039039"/>
                <a:ext cx="521729" cy="209250"/>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5221068" y="2252130"/>
                <a:ext cx="468532" cy="304801"/>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069155" y="5657332"/>
                <a:ext cx="684803" cy="34373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HTCC</a:t>
                </a:r>
                <a:endParaRPr lang="en-US" dirty="0"/>
              </a:p>
            </p:txBody>
          </p:sp>
          <p:cxnSp>
            <p:nvCxnSpPr>
              <p:cNvPr id="63" name="Straight Arrow Connector 62"/>
              <p:cNvCxnSpPr/>
              <p:nvPr/>
            </p:nvCxnSpPr>
            <p:spPr>
              <a:xfrm rot="5400000" flipH="1" flipV="1">
                <a:off x="6264844" y="4597893"/>
                <a:ext cx="1356265" cy="762614"/>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7324281" y="5472667"/>
                <a:ext cx="1730725" cy="85934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smtClean="0">
                    <a:solidFill>
                      <a:srgbClr val="000090"/>
                    </a:solidFill>
                  </a:rPr>
                  <a:t>Central Detector</a:t>
                </a:r>
              </a:p>
              <a:p>
                <a:r>
                  <a:rPr lang="en-US" dirty="0" smtClean="0">
                    <a:solidFill>
                      <a:srgbClr val="000090"/>
                    </a:solidFill>
                  </a:rPr>
                  <a:t>BST, BMT, FMT, </a:t>
                </a:r>
              </a:p>
              <a:p>
                <a:r>
                  <a:rPr lang="en-US" dirty="0" smtClean="0">
                    <a:solidFill>
                      <a:srgbClr val="000090"/>
                    </a:solidFill>
                  </a:rPr>
                  <a:t>CTOF, CND</a:t>
                </a:r>
                <a:endParaRPr lang="en-US" dirty="0">
                  <a:solidFill>
                    <a:srgbClr val="000090"/>
                  </a:solidFill>
                </a:endParaRPr>
              </a:p>
            </p:txBody>
          </p:sp>
          <p:cxnSp>
            <p:nvCxnSpPr>
              <p:cNvPr id="65" name="Straight Arrow Connector 64"/>
              <p:cNvCxnSpPr/>
              <p:nvPr/>
            </p:nvCxnSpPr>
            <p:spPr>
              <a:xfrm rot="16200000" flipV="1">
                <a:off x="8108159" y="5015177"/>
                <a:ext cx="595866" cy="319114"/>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98972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34" y="863591"/>
            <a:ext cx="4224867" cy="5774267"/>
          </a:xfrm>
        </p:spPr>
        <p:txBody>
          <a:bodyPr>
            <a:noAutofit/>
          </a:bodyPr>
          <a:lstStyle/>
          <a:p>
            <a:pPr>
              <a:buFont typeface="Wingdings" charset="2"/>
              <a:buChar char="§"/>
            </a:pPr>
            <a:r>
              <a:rPr lang="en-US" sz="2000" dirty="0" smtClean="0">
                <a:latin typeface="Calibri"/>
                <a:cs typeface="Calibri"/>
              </a:rPr>
              <a:t>Object Oriented Design</a:t>
            </a:r>
          </a:p>
          <a:p>
            <a:pPr lvl="1">
              <a:buFont typeface="Arial"/>
              <a:buChar char="•"/>
            </a:pPr>
            <a:r>
              <a:rPr lang="en-US" sz="1800" dirty="0" err="1" smtClean="0">
                <a:latin typeface="Calibri" charset="0"/>
              </a:rPr>
              <a:t>c</a:t>
            </a:r>
            <a:r>
              <a:rPr lang="en-US" sz="1800" dirty="0" smtClean="0">
                <a:latin typeface="Calibri" charset="0"/>
              </a:rPr>
              <a:t>++ classes, Standard Template Library</a:t>
            </a:r>
          </a:p>
          <a:p>
            <a:pPr lvl="1"/>
            <a:endParaRPr lang="en-US" sz="700" dirty="0" smtClean="0">
              <a:latin typeface="Calibri" charset="0"/>
            </a:endParaRPr>
          </a:p>
          <a:p>
            <a:pPr>
              <a:buFont typeface="Wingdings" charset="2"/>
              <a:buChar char="§"/>
            </a:pPr>
            <a:r>
              <a:rPr lang="en-US" sz="2000" dirty="0" smtClean="0">
                <a:latin typeface="Calibri" charset="0"/>
              </a:rPr>
              <a:t>Includes the complete CLAS12 base line</a:t>
            </a:r>
          </a:p>
          <a:p>
            <a:endParaRPr lang="en-US" sz="700" dirty="0" smtClean="0">
              <a:latin typeface="Calibri" charset="0"/>
            </a:endParaRPr>
          </a:p>
          <a:p>
            <a:pPr>
              <a:buFont typeface="Wingdings" charset="2"/>
              <a:buChar char="§"/>
            </a:pPr>
            <a:r>
              <a:rPr lang="en-US" sz="2000" dirty="0" smtClean="0">
                <a:latin typeface="Calibri" charset="0"/>
              </a:rPr>
              <a:t>Includes all detectors upgrades to CLAS12 </a:t>
            </a:r>
          </a:p>
          <a:p>
            <a:endParaRPr lang="en-US" sz="700" dirty="0" smtClean="0">
              <a:latin typeface="Calibri" charset="0"/>
            </a:endParaRPr>
          </a:p>
          <a:p>
            <a:pPr>
              <a:buFont typeface="Wingdings" charset="2"/>
              <a:buChar char="§"/>
            </a:pPr>
            <a:r>
              <a:rPr lang="en-US" sz="2000" dirty="0" smtClean="0">
                <a:latin typeface="Calibri" charset="0"/>
              </a:rPr>
              <a:t>In use since 2007 for: </a:t>
            </a:r>
          </a:p>
          <a:p>
            <a:pPr lvl="1">
              <a:buFont typeface="Arial"/>
              <a:buChar char="•"/>
            </a:pPr>
            <a:r>
              <a:rPr lang="en-US" sz="1800" dirty="0" smtClean="0">
                <a:latin typeface="Calibri" charset="0"/>
              </a:rPr>
              <a:t>input for detector design and optimization </a:t>
            </a:r>
          </a:p>
          <a:p>
            <a:pPr lvl="1">
              <a:buFont typeface="Arial"/>
              <a:buChar char="•"/>
            </a:pPr>
            <a:r>
              <a:rPr lang="en-US" sz="1800" dirty="0" smtClean="0">
                <a:latin typeface="Calibri" charset="0"/>
              </a:rPr>
              <a:t>event reconstruction  </a:t>
            </a:r>
          </a:p>
          <a:p>
            <a:pPr lvl="1">
              <a:buFont typeface="Arial"/>
              <a:buChar char="•"/>
            </a:pPr>
            <a:r>
              <a:rPr lang="en-US" sz="1800" dirty="0" smtClean="0">
                <a:latin typeface="Calibri" charset="0"/>
              </a:rPr>
              <a:t>high level physics analysis</a:t>
            </a:r>
          </a:p>
          <a:p>
            <a:pPr lvl="1">
              <a:buFont typeface="Arial"/>
              <a:buChar char="•"/>
            </a:pPr>
            <a:r>
              <a:rPr lang="en-US" sz="1800" dirty="0" smtClean="0">
                <a:latin typeface="Calibri" charset="0"/>
              </a:rPr>
              <a:t>beam background</a:t>
            </a:r>
          </a:p>
          <a:p>
            <a:pPr lvl="1">
              <a:buFont typeface="Arial"/>
              <a:buChar char="•"/>
            </a:pPr>
            <a:endParaRPr lang="en-US" sz="1800" dirty="0" smtClean="0">
              <a:latin typeface="Calibri" charset="0"/>
            </a:endParaRPr>
          </a:p>
          <a:p>
            <a:pPr>
              <a:buFont typeface="Wingdings" charset="2"/>
              <a:buChar char="§"/>
            </a:pPr>
            <a:r>
              <a:rPr lang="en-US" sz="2000" dirty="0" smtClean="0">
                <a:latin typeface="Calibri" charset="0"/>
              </a:rPr>
              <a:t>No hardcoded numbers: geometry, digitization from database </a:t>
            </a:r>
          </a:p>
          <a:p>
            <a:endParaRPr lang="en-US" sz="1200" dirty="0" smtClean="0"/>
          </a:p>
          <a:p>
            <a:pPr lvl="1"/>
            <a:endParaRPr lang="en-US" sz="1200" b="0" dirty="0" smtClean="0"/>
          </a:p>
        </p:txBody>
      </p:sp>
      <p:sp>
        <p:nvSpPr>
          <p:cNvPr id="6" name="Title 5"/>
          <p:cNvSpPr txBox="1">
            <a:spLocks noGrp="1"/>
          </p:cNvSpPr>
          <p:nvPr>
            <p:ph type="title"/>
          </p:nvPr>
        </p:nvSpPr>
        <p:spPr>
          <a:xfrm>
            <a:off x="1701663" y="199579"/>
            <a:ext cx="5740674" cy="584775"/>
          </a:xfrm>
          <a:prstGeom prst="rect">
            <a:avLst/>
          </a:prstGeom>
          <a:noFill/>
        </p:spPr>
        <p:txBody>
          <a:bodyPr wrap="none" rtlCol="0">
            <a:spAutoFit/>
          </a:bodyPr>
          <a:lstStyle/>
          <a:p>
            <a:r>
              <a:rPr lang="en-US" sz="3200" b="1" kern="0" dirty="0" smtClean="0">
                <a:solidFill>
                  <a:srgbClr val="C00000"/>
                </a:solidFill>
                <a:latin typeface="Arial"/>
                <a:ea typeface="ＭＳ Ｐゴシック" charset="-128"/>
                <a:cs typeface="+mj-cs"/>
              </a:rPr>
              <a:t>GE</a:t>
            </a:r>
            <a:r>
              <a:rPr lang="en-US" sz="3200" b="1" kern="0" dirty="0" smtClean="0">
                <a:solidFill>
                  <a:srgbClr val="333399"/>
                </a:solidFill>
                <a:latin typeface="Arial"/>
                <a:ea typeface="ＭＳ Ｐゴシック" charset="-128"/>
                <a:cs typeface="+mj-cs"/>
              </a:rPr>
              <a:t>ant4 </a:t>
            </a:r>
            <a:r>
              <a:rPr lang="en-US" sz="3200" b="1" kern="0" dirty="0" smtClean="0">
                <a:solidFill>
                  <a:srgbClr val="C00000"/>
                </a:solidFill>
                <a:latin typeface="Arial"/>
                <a:ea typeface="ＭＳ Ｐゴシック" charset="-128"/>
                <a:cs typeface="+mj-cs"/>
              </a:rPr>
              <a:t>M</a:t>
            </a:r>
            <a:r>
              <a:rPr lang="en-US" sz="3200" b="1" kern="0" dirty="0" smtClean="0">
                <a:solidFill>
                  <a:srgbClr val="333399"/>
                </a:solidFill>
                <a:latin typeface="Arial"/>
                <a:ea typeface="ＭＳ Ｐゴシック" charset="-128"/>
                <a:cs typeface="+mj-cs"/>
              </a:rPr>
              <a:t>onte-</a:t>
            </a:r>
            <a:r>
              <a:rPr lang="en-US" sz="3200" b="1" kern="0" dirty="0" smtClean="0">
                <a:solidFill>
                  <a:srgbClr val="C00000"/>
                </a:solidFill>
                <a:latin typeface="Arial"/>
                <a:ea typeface="ＭＳ Ｐゴシック" charset="-128"/>
                <a:cs typeface="+mj-cs"/>
              </a:rPr>
              <a:t>C</a:t>
            </a:r>
            <a:r>
              <a:rPr lang="en-US" sz="3200" b="1" kern="0" dirty="0" smtClean="0">
                <a:solidFill>
                  <a:srgbClr val="333399"/>
                </a:solidFill>
                <a:latin typeface="Arial"/>
                <a:ea typeface="ＭＳ Ｐゴシック" charset="-128"/>
                <a:cs typeface="+mj-cs"/>
              </a:rPr>
              <a:t>arlo (</a:t>
            </a:r>
            <a:r>
              <a:rPr lang="en-US" sz="3200" b="1" kern="0" dirty="0" smtClean="0">
                <a:solidFill>
                  <a:srgbClr val="C00000"/>
                </a:solidFill>
                <a:latin typeface="Arial"/>
                <a:ea typeface="ＭＳ Ｐゴシック" charset="-128"/>
                <a:cs typeface="+mj-cs"/>
              </a:rPr>
              <a:t>GEMC</a:t>
            </a:r>
            <a:r>
              <a:rPr lang="en-US" sz="3200" b="1" kern="0" dirty="0" smtClean="0">
                <a:solidFill>
                  <a:srgbClr val="333399"/>
                </a:solidFill>
                <a:latin typeface="Arial"/>
                <a:ea typeface="ＭＳ Ｐゴシック" charset="-128"/>
                <a:cs typeface="+mj-cs"/>
              </a:rPr>
              <a:t>)</a:t>
            </a:r>
            <a:endParaRPr lang="en-US" dirty="0"/>
          </a:p>
        </p:txBody>
      </p:sp>
      <p:pic>
        <p:nvPicPr>
          <p:cNvPr id="23" name="Picture 22" descr="Screen shot 2012-05-09 at 8.27.26 AM.png"/>
          <p:cNvPicPr>
            <a:picLocks noChangeAspect="1"/>
          </p:cNvPicPr>
          <p:nvPr/>
        </p:nvPicPr>
        <p:blipFill>
          <a:blip r:embed="rId2"/>
          <a:srcRect l="11892" t="3450" r="8057" b="10115"/>
          <a:stretch>
            <a:fillRect/>
          </a:stretch>
        </p:blipFill>
        <p:spPr>
          <a:xfrm>
            <a:off x="4563535" y="1871132"/>
            <a:ext cx="4250266" cy="3929687"/>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642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34" y="863591"/>
            <a:ext cx="4224867" cy="5774267"/>
          </a:xfrm>
        </p:spPr>
        <p:txBody>
          <a:bodyPr>
            <a:noAutofit/>
          </a:bodyPr>
          <a:lstStyle/>
          <a:p>
            <a:pPr>
              <a:buFont typeface="Wingdings" charset="2"/>
              <a:buChar char="§"/>
            </a:pPr>
            <a:r>
              <a:rPr lang="en-US" sz="2000" dirty="0" smtClean="0">
                <a:latin typeface="Calibri"/>
                <a:cs typeface="Calibri"/>
              </a:rPr>
              <a:t>Object Oriented Design</a:t>
            </a:r>
          </a:p>
          <a:p>
            <a:pPr lvl="1">
              <a:buFont typeface="Arial"/>
              <a:buChar char="•"/>
            </a:pPr>
            <a:r>
              <a:rPr lang="en-US" sz="1800" dirty="0" err="1" smtClean="0">
                <a:latin typeface="Calibri" charset="0"/>
              </a:rPr>
              <a:t>c</a:t>
            </a:r>
            <a:r>
              <a:rPr lang="en-US" sz="1800" dirty="0" smtClean="0">
                <a:latin typeface="Calibri" charset="0"/>
              </a:rPr>
              <a:t>++ classes, Standard Template Library</a:t>
            </a:r>
          </a:p>
          <a:p>
            <a:pPr lvl="1"/>
            <a:endParaRPr lang="en-US" sz="700" dirty="0" smtClean="0">
              <a:latin typeface="Calibri" charset="0"/>
            </a:endParaRPr>
          </a:p>
          <a:p>
            <a:pPr>
              <a:buFont typeface="Wingdings" charset="2"/>
              <a:buChar char="§"/>
            </a:pPr>
            <a:r>
              <a:rPr lang="en-US" sz="2000" dirty="0" smtClean="0">
                <a:latin typeface="Calibri" charset="0"/>
              </a:rPr>
              <a:t>Includes the complete CLAS12 base line</a:t>
            </a:r>
          </a:p>
          <a:p>
            <a:endParaRPr lang="en-US" sz="700" dirty="0" smtClean="0">
              <a:latin typeface="Calibri" charset="0"/>
            </a:endParaRPr>
          </a:p>
          <a:p>
            <a:pPr>
              <a:buFont typeface="Wingdings" charset="2"/>
              <a:buChar char="§"/>
            </a:pPr>
            <a:r>
              <a:rPr lang="en-US" sz="2000" dirty="0" smtClean="0">
                <a:latin typeface="Calibri" charset="0"/>
              </a:rPr>
              <a:t>Includes all detectors upgrades to CLAS12 </a:t>
            </a:r>
          </a:p>
          <a:p>
            <a:endParaRPr lang="en-US" sz="700" dirty="0" smtClean="0">
              <a:latin typeface="Calibri" charset="0"/>
            </a:endParaRPr>
          </a:p>
          <a:p>
            <a:pPr>
              <a:buFont typeface="Wingdings" charset="2"/>
              <a:buChar char="§"/>
            </a:pPr>
            <a:r>
              <a:rPr lang="en-US" sz="2000" dirty="0" smtClean="0">
                <a:latin typeface="Calibri" charset="0"/>
              </a:rPr>
              <a:t>In use since 2007 for: </a:t>
            </a:r>
          </a:p>
          <a:p>
            <a:pPr lvl="1">
              <a:buFont typeface="Arial"/>
              <a:buChar char="•"/>
            </a:pPr>
            <a:r>
              <a:rPr lang="en-US" sz="1800" dirty="0" smtClean="0">
                <a:latin typeface="Calibri" charset="0"/>
              </a:rPr>
              <a:t>input for detector design and optimization </a:t>
            </a:r>
          </a:p>
          <a:p>
            <a:pPr lvl="1">
              <a:buFont typeface="Arial"/>
              <a:buChar char="•"/>
            </a:pPr>
            <a:r>
              <a:rPr lang="en-US" sz="1800" dirty="0" smtClean="0">
                <a:latin typeface="Calibri" charset="0"/>
              </a:rPr>
              <a:t>event reconstruction  </a:t>
            </a:r>
          </a:p>
          <a:p>
            <a:pPr lvl="1">
              <a:buFont typeface="Arial"/>
              <a:buChar char="•"/>
            </a:pPr>
            <a:r>
              <a:rPr lang="en-US" sz="1800" dirty="0" smtClean="0">
                <a:latin typeface="Calibri" charset="0"/>
              </a:rPr>
              <a:t>high level physics analysis</a:t>
            </a:r>
          </a:p>
          <a:p>
            <a:pPr lvl="1">
              <a:buFont typeface="Arial"/>
              <a:buChar char="•"/>
            </a:pPr>
            <a:r>
              <a:rPr lang="en-US" sz="1800" dirty="0" smtClean="0">
                <a:latin typeface="Calibri" charset="0"/>
              </a:rPr>
              <a:t>beam background</a:t>
            </a:r>
          </a:p>
          <a:p>
            <a:pPr lvl="1">
              <a:buFont typeface="Arial"/>
              <a:buChar char="•"/>
            </a:pPr>
            <a:endParaRPr lang="en-US" sz="1800" dirty="0" smtClean="0">
              <a:latin typeface="Calibri" charset="0"/>
            </a:endParaRPr>
          </a:p>
          <a:p>
            <a:pPr>
              <a:buFont typeface="Wingdings" charset="2"/>
              <a:buChar char="§"/>
            </a:pPr>
            <a:r>
              <a:rPr lang="en-US" sz="2000" dirty="0" smtClean="0">
                <a:latin typeface="Calibri" charset="0"/>
              </a:rPr>
              <a:t>No hardcoded numbers: geometry, digitization from database </a:t>
            </a:r>
          </a:p>
          <a:p>
            <a:endParaRPr lang="en-US" sz="1200" dirty="0" smtClean="0"/>
          </a:p>
          <a:p>
            <a:pPr lvl="1"/>
            <a:endParaRPr lang="en-US" sz="1200" b="0" dirty="0" smtClean="0"/>
          </a:p>
        </p:txBody>
      </p:sp>
      <p:sp>
        <p:nvSpPr>
          <p:cNvPr id="6" name="Title 5"/>
          <p:cNvSpPr txBox="1">
            <a:spLocks noGrp="1"/>
          </p:cNvSpPr>
          <p:nvPr>
            <p:ph type="title"/>
          </p:nvPr>
        </p:nvSpPr>
        <p:spPr>
          <a:xfrm>
            <a:off x="1701663" y="199579"/>
            <a:ext cx="5740674" cy="584775"/>
          </a:xfrm>
          <a:prstGeom prst="rect">
            <a:avLst/>
          </a:prstGeom>
          <a:noFill/>
        </p:spPr>
        <p:txBody>
          <a:bodyPr wrap="none" rtlCol="0">
            <a:spAutoFit/>
          </a:bodyPr>
          <a:lstStyle/>
          <a:p>
            <a:r>
              <a:rPr lang="en-US" sz="3200" b="1" kern="0" dirty="0" smtClean="0">
                <a:solidFill>
                  <a:srgbClr val="C00000"/>
                </a:solidFill>
                <a:latin typeface="Arial"/>
                <a:ea typeface="ＭＳ Ｐゴシック" charset="-128"/>
                <a:cs typeface="+mj-cs"/>
              </a:rPr>
              <a:t>GE</a:t>
            </a:r>
            <a:r>
              <a:rPr lang="en-US" sz="3200" b="1" kern="0" dirty="0" smtClean="0">
                <a:solidFill>
                  <a:srgbClr val="333399"/>
                </a:solidFill>
                <a:latin typeface="Arial"/>
                <a:ea typeface="ＭＳ Ｐゴシック" charset="-128"/>
                <a:cs typeface="+mj-cs"/>
              </a:rPr>
              <a:t>ant4 </a:t>
            </a:r>
            <a:r>
              <a:rPr lang="en-US" sz="3200" b="1" kern="0" dirty="0" smtClean="0">
                <a:solidFill>
                  <a:srgbClr val="C00000"/>
                </a:solidFill>
                <a:latin typeface="Arial"/>
                <a:ea typeface="ＭＳ Ｐゴシック" charset="-128"/>
                <a:cs typeface="+mj-cs"/>
              </a:rPr>
              <a:t>M</a:t>
            </a:r>
            <a:r>
              <a:rPr lang="en-US" sz="3200" b="1" kern="0" dirty="0" smtClean="0">
                <a:solidFill>
                  <a:srgbClr val="333399"/>
                </a:solidFill>
                <a:latin typeface="Arial"/>
                <a:ea typeface="ＭＳ Ｐゴシック" charset="-128"/>
                <a:cs typeface="+mj-cs"/>
              </a:rPr>
              <a:t>onte-</a:t>
            </a:r>
            <a:r>
              <a:rPr lang="en-US" sz="3200" b="1" kern="0" dirty="0" smtClean="0">
                <a:solidFill>
                  <a:srgbClr val="C00000"/>
                </a:solidFill>
                <a:latin typeface="Arial"/>
                <a:ea typeface="ＭＳ Ｐゴシック" charset="-128"/>
                <a:cs typeface="+mj-cs"/>
              </a:rPr>
              <a:t>C</a:t>
            </a:r>
            <a:r>
              <a:rPr lang="en-US" sz="3200" b="1" kern="0" dirty="0" smtClean="0">
                <a:solidFill>
                  <a:srgbClr val="333399"/>
                </a:solidFill>
                <a:latin typeface="Arial"/>
                <a:ea typeface="ＭＳ Ｐゴシック" charset="-128"/>
                <a:cs typeface="+mj-cs"/>
              </a:rPr>
              <a:t>arlo (</a:t>
            </a:r>
            <a:r>
              <a:rPr lang="en-US" sz="3200" b="1" kern="0" dirty="0" smtClean="0">
                <a:solidFill>
                  <a:srgbClr val="C00000"/>
                </a:solidFill>
                <a:latin typeface="Arial"/>
                <a:ea typeface="ＭＳ Ｐゴシック" charset="-128"/>
                <a:cs typeface="+mj-cs"/>
              </a:rPr>
              <a:t>GEMC</a:t>
            </a:r>
            <a:r>
              <a:rPr lang="en-US" sz="3200" b="1" kern="0" dirty="0" smtClean="0">
                <a:solidFill>
                  <a:srgbClr val="333399"/>
                </a:solidFill>
                <a:latin typeface="Arial"/>
                <a:ea typeface="ＭＳ Ｐゴシック" charset="-128"/>
                <a:cs typeface="+mj-cs"/>
              </a:rPr>
              <a:t>)</a:t>
            </a:r>
            <a:endParaRPr lang="en-US" dirty="0"/>
          </a:p>
        </p:txBody>
      </p:sp>
      <p:pic>
        <p:nvPicPr>
          <p:cNvPr id="23" name="Picture 22" descr="Screen shot 2012-05-09 at 8.27.26 AM.png"/>
          <p:cNvPicPr>
            <a:picLocks noChangeAspect="1"/>
          </p:cNvPicPr>
          <p:nvPr/>
        </p:nvPicPr>
        <p:blipFill>
          <a:blip r:embed="rId2"/>
          <a:srcRect l="11892" t="3450" r="8057" b="10115"/>
          <a:stretch>
            <a:fillRect/>
          </a:stretch>
        </p:blipFill>
        <p:spPr>
          <a:xfrm>
            <a:off x="4563535" y="1871132"/>
            <a:ext cx="4250266" cy="3929687"/>
          </a:xfrm>
          <a:prstGeom prst="rect">
            <a:avLst/>
          </a:prstGeom>
          <a:ln>
            <a:noFill/>
          </a:ln>
          <a:effectLst>
            <a:outerShdw blurRad="292100" dist="139700" dir="2700000" algn="tl" rotWithShape="0">
              <a:srgbClr val="333333">
                <a:alpha val="65000"/>
              </a:srgbClr>
            </a:outerShdw>
          </a:effectLst>
        </p:spPr>
      </p:pic>
      <p:grpSp>
        <p:nvGrpSpPr>
          <p:cNvPr id="2" name="Group 4"/>
          <p:cNvGrpSpPr/>
          <p:nvPr/>
        </p:nvGrpSpPr>
        <p:grpSpPr>
          <a:xfrm>
            <a:off x="4792746" y="1469532"/>
            <a:ext cx="4262260" cy="4926465"/>
            <a:chOff x="4792746" y="1469532"/>
            <a:chExt cx="4262260" cy="4926465"/>
          </a:xfrm>
        </p:grpSpPr>
        <p:sp>
          <p:nvSpPr>
            <p:cNvPr id="7" name="TextBox 6"/>
            <p:cNvSpPr txBox="1"/>
            <p:nvPr/>
          </p:nvSpPr>
          <p:spPr>
            <a:xfrm>
              <a:off x="8246534" y="2692400"/>
              <a:ext cx="453970"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DC</a:t>
              </a:r>
              <a:endParaRPr lang="en-US" dirty="0"/>
            </a:p>
          </p:txBody>
        </p:sp>
        <p:cxnSp>
          <p:nvCxnSpPr>
            <p:cNvPr id="8" name="Straight Arrow Connector 7"/>
            <p:cNvCxnSpPr/>
            <p:nvPr/>
          </p:nvCxnSpPr>
          <p:spPr>
            <a:xfrm rot="10800000" flipV="1">
              <a:off x="7653868" y="2827866"/>
              <a:ext cx="592667" cy="16933"/>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1"/>
            </p:cNvCxnSpPr>
            <p:nvPr/>
          </p:nvCxnSpPr>
          <p:spPr>
            <a:xfrm rot="10800000" flipV="1">
              <a:off x="7653868" y="2877066"/>
              <a:ext cx="592666" cy="323334"/>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7" idx="1"/>
            </p:cNvCxnSpPr>
            <p:nvPr/>
          </p:nvCxnSpPr>
          <p:spPr>
            <a:xfrm rot="10800000" flipV="1">
              <a:off x="7653868" y="2877066"/>
              <a:ext cx="592666" cy="865200"/>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944964" y="2057401"/>
              <a:ext cx="620683"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LTCC</a:t>
              </a:r>
              <a:endParaRPr lang="en-US" dirty="0"/>
            </a:p>
          </p:txBody>
        </p:sp>
        <p:cxnSp>
          <p:nvCxnSpPr>
            <p:cNvPr id="12" name="Straight Arrow Connector 11"/>
            <p:cNvCxnSpPr/>
            <p:nvPr/>
          </p:nvCxnSpPr>
          <p:spPr>
            <a:xfrm rot="10800000" flipV="1">
              <a:off x="6358470" y="2252132"/>
              <a:ext cx="1586495" cy="575733"/>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24281" y="1501798"/>
              <a:ext cx="655573"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solidFill>
                    <a:srgbClr val="000090"/>
                  </a:solidFill>
                </a:rPr>
                <a:t>FTOF</a:t>
              </a:r>
              <a:endParaRPr lang="en-US" dirty="0">
                <a:solidFill>
                  <a:srgbClr val="000090"/>
                </a:solidFill>
              </a:endParaRPr>
            </a:p>
          </p:txBody>
        </p:sp>
        <p:cxnSp>
          <p:nvCxnSpPr>
            <p:cNvPr id="14" name="Straight Arrow Connector 13"/>
            <p:cNvCxnSpPr>
              <a:stCxn id="13" idx="1"/>
            </p:cNvCxnSpPr>
            <p:nvPr/>
          </p:nvCxnSpPr>
          <p:spPr>
            <a:xfrm rot="10800000" flipV="1">
              <a:off x="6561669" y="1686463"/>
              <a:ext cx="762612" cy="565667"/>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030683" y="1469532"/>
              <a:ext cx="659155"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solidFill>
                    <a:srgbClr val="000090"/>
                  </a:solidFill>
                </a:rPr>
                <a:t>PCAL</a:t>
              </a:r>
              <a:endParaRPr lang="en-US" dirty="0">
                <a:solidFill>
                  <a:srgbClr val="000090"/>
                </a:solidFill>
              </a:endParaRPr>
            </a:p>
          </p:txBody>
        </p:sp>
        <p:sp>
          <p:nvSpPr>
            <p:cNvPr id="16" name="TextBox 15"/>
            <p:cNvSpPr txBox="1"/>
            <p:nvPr/>
          </p:nvSpPr>
          <p:spPr>
            <a:xfrm>
              <a:off x="4792746" y="1882800"/>
              <a:ext cx="428322"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dirty="0" smtClean="0">
                  <a:solidFill>
                    <a:srgbClr val="000090"/>
                  </a:solidFill>
                </a:rPr>
                <a:t>EC</a:t>
              </a:r>
              <a:endParaRPr lang="en-US" dirty="0">
                <a:solidFill>
                  <a:srgbClr val="000090"/>
                </a:solidFill>
              </a:endParaRPr>
            </a:p>
          </p:txBody>
        </p:sp>
        <p:cxnSp>
          <p:nvCxnSpPr>
            <p:cNvPr id="17" name="Straight Arrow Connector 16"/>
            <p:cNvCxnSpPr/>
            <p:nvPr/>
          </p:nvCxnSpPr>
          <p:spPr>
            <a:xfrm rot="5400000">
              <a:off x="5874444" y="2039039"/>
              <a:ext cx="521729" cy="209250"/>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221068" y="2252130"/>
              <a:ext cx="468532" cy="304801"/>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69155" y="5657332"/>
              <a:ext cx="684803"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HTCC</a:t>
              </a:r>
              <a:endParaRPr lang="en-US" dirty="0"/>
            </a:p>
          </p:txBody>
        </p:sp>
        <p:cxnSp>
          <p:nvCxnSpPr>
            <p:cNvPr id="20" name="Straight Arrow Connector 19"/>
            <p:cNvCxnSpPr/>
            <p:nvPr/>
          </p:nvCxnSpPr>
          <p:spPr>
            <a:xfrm rot="5400000" flipH="1" flipV="1">
              <a:off x="6264844" y="4597893"/>
              <a:ext cx="1356265" cy="762614"/>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324281" y="5472667"/>
              <a:ext cx="1730725" cy="92333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solidFill>
                    <a:srgbClr val="000090"/>
                  </a:solidFill>
                </a:rPr>
                <a:t>Central Detector</a:t>
              </a:r>
            </a:p>
            <a:p>
              <a:r>
                <a:rPr lang="en-US" dirty="0" smtClean="0">
                  <a:solidFill>
                    <a:srgbClr val="000090"/>
                  </a:solidFill>
                </a:rPr>
                <a:t>BST, BMT, FMT, </a:t>
              </a:r>
            </a:p>
            <a:p>
              <a:r>
                <a:rPr lang="en-US" dirty="0" smtClean="0">
                  <a:solidFill>
                    <a:srgbClr val="000090"/>
                  </a:solidFill>
                </a:rPr>
                <a:t>CTOF, CND</a:t>
              </a:r>
              <a:endParaRPr lang="en-US" dirty="0">
                <a:solidFill>
                  <a:srgbClr val="000090"/>
                </a:solidFill>
              </a:endParaRPr>
            </a:p>
          </p:txBody>
        </p:sp>
        <p:cxnSp>
          <p:nvCxnSpPr>
            <p:cNvPr id="22" name="Straight Arrow Connector 21"/>
            <p:cNvCxnSpPr/>
            <p:nvPr/>
          </p:nvCxnSpPr>
          <p:spPr>
            <a:xfrm rot="16200000" flipV="1">
              <a:off x="8108159" y="5015177"/>
              <a:ext cx="595866" cy="319114"/>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24" name="Footer Placeholder 23"/>
          <p:cNvSpPr>
            <a:spLocks noGrp="1"/>
          </p:cNvSpPr>
          <p:nvPr>
            <p:ph type="ftr" sz="quarter" idx="11"/>
          </p:nvPr>
        </p:nvSpPr>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642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34" y="863591"/>
            <a:ext cx="4224867" cy="5774267"/>
          </a:xfrm>
        </p:spPr>
        <p:txBody>
          <a:bodyPr>
            <a:noAutofit/>
          </a:bodyPr>
          <a:lstStyle/>
          <a:p>
            <a:pPr>
              <a:buFont typeface="Wingdings" charset="2"/>
              <a:buChar char="§"/>
            </a:pPr>
            <a:r>
              <a:rPr lang="en-US" sz="2000" dirty="0" smtClean="0">
                <a:latin typeface="Calibri"/>
                <a:cs typeface="Calibri"/>
              </a:rPr>
              <a:t>Object Oriented Design</a:t>
            </a:r>
          </a:p>
          <a:p>
            <a:pPr lvl="1">
              <a:buFont typeface="Arial"/>
              <a:buChar char="•"/>
            </a:pPr>
            <a:r>
              <a:rPr lang="en-US" sz="1800" dirty="0" err="1" smtClean="0">
                <a:latin typeface="Calibri" charset="0"/>
              </a:rPr>
              <a:t>c</a:t>
            </a:r>
            <a:r>
              <a:rPr lang="en-US" sz="1800" dirty="0" smtClean="0">
                <a:latin typeface="Calibri" charset="0"/>
              </a:rPr>
              <a:t>++ classes, Standard Template Library</a:t>
            </a:r>
          </a:p>
          <a:p>
            <a:pPr lvl="1"/>
            <a:endParaRPr lang="en-US" sz="700" dirty="0" smtClean="0">
              <a:latin typeface="Calibri" charset="0"/>
            </a:endParaRPr>
          </a:p>
          <a:p>
            <a:pPr>
              <a:buFont typeface="Wingdings" charset="2"/>
              <a:buChar char="§"/>
            </a:pPr>
            <a:r>
              <a:rPr lang="en-US" sz="2000" dirty="0" smtClean="0">
                <a:latin typeface="Calibri" charset="0"/>
              </a:rPr>
              <a:t>Includes the complete CLAS12 base line</a:t>
            </a:r>
          </a:p>
          <a:p>
            <a:endParaRPr lang="en-US" sz="700" dirty="0" smtClean="0">
              <a:latin typeface="Calibri" charset="0"/>
            </a:endParaRPr>
          </a:p>
          <a:p>
            <a:pPr>
              <a:buFont typeface="Wingdings" charset="2"/>
              <a:buChar char="§"/>
            </a:pPr>
            <a:r>
              <a:rPr lang="en-US" sz="2000" dirty="0" smtClean="0">
                <a:latin typeface="Calibri" charset="0"/>
              </a:rPr>
              <a:t>Includes all detectors upgrades to CLAS12 </a:t>
            </a:r>
          </a:p>
          <a:p>
            <a:endParaRPr lang="en-US" sz="700" dirty="0" smtClean="0">
              <a:latin typeface="Calibri" charset="0"/>
            </a:endParaRPr>
          </a:p>
          <a:p>
            <a:pPr>
              <a:buFont typeface="Wingdings" charset="2"/>
              <a:buChar char="§"/>
            </a:pPr>
            <a:r>
              <a:rPr lang="en-US" sz="2000" dirty="0" smtClean="0">
                <a:latin typeface="Calibri" charset="0"/>
              </a:rPr>
              <a:t>In use since 2007 for: </a:t>
            </a:r>
          </a:p>
          <a:p>
            <a:pPr lvl="1">
              <a:buFont typeface="Arial"/>
              <a:buChar char="•"/>
            </a:pPr>
            <a:r>
              <a:rPr lang="en-US" sz="1800" dirty="0" smtClean="0">
                <a:latin typeface="Calibri" charset="0"/>
              </a:rPr>
              <a:t>input for detector design and optimization </a:t>
            </a:r>
          </a:p>
          <a:p>
            <a:pPr lvl="1">
              <a:buFont typeface="Arial"/>
              <a:buChar char="•"/>
            </a:pPr>
            <a:r>
              <a:rPr lang="en-US" sz="1800" dirty="0" smtClean="0">
                <a:latin typeface="Calibri" charset="0"/>
              </a:rPr>
              <a:t>event reconstruction  </a:t>
            </a:r>
          </a:p>
          <a:p>
            <a:pPr lvl="1">
              <a:buFont typeface="Arial"/>
              <a:buChar char="•"/>
            </a:pPr>
            <a:r>
              <a:rPr lang="en-US" sz="1800" dirty="0" smtClean="0">
                <a:latin typeface="Calibri" charset="0"/>
              </a:rPr>
              <a:t>high level physics analysis</a:t>
            </a:r>
          </a:p>
          <a:p>
            <a:pPr lvl="1">
              <a:buFont typeface="Arial"/>
              <a:buChar char="•"/>
            </a:pPr>
            <a:r>
              <a:rPr lang="en-US" sz="1800" dirty="0" smtClean="0">
                <a:latin typeface="Calibri" charset="0"/>
              </a:rPr>
              <a:t>beam background</a:t>
            </a:r>
          </a:p>
          <a:p>
            <a:pPr lvl="1">
              <a:buFont typeface="Arial"/>
              <a:buChar char="•"/>
            </a:pPr>
            <a:endParaRPr lang="en-US" sz="1800" dirty="0" smtClean="0">
              <a:latin typeface="Calibri" charset="0"/>
            </a:endParaRPr>
          </a:p>
          <a:p>
            <a:pPr>
              <a:buFont typeface="Wingdings" charset="2"/>
              <a:buChar char="§"/>
            </a:pPr>
            <a:r>
              <a:rPr lang="en-US" sz="2000" dirty="0" smtClean="0">
                <a:latin typeface="Calibri" charset="0"/>
              </a:rPr>
              <a:t>No hardcoded numbers: geometry, digitization from database </a:t>
            </a:r>
          </a:p>
          <a:p>
            <a:endParaRPr lang="en-US" sz="1200" dirty="0" smtClean="0"/>
          </a:p>
          <a:p>
            <a:pPr lvl="1"/>
            <a:endParaRPr lang="en-US" sz="1200" b="0" dirty="0" smtClean="0"/>
          </a:p>
        </p:txBody>
      </p:sp>
      <p:sp>
        <p:nvSpPr>
          <p:cNvPr id="6" name="Title 5"/>
          <p:cNvSpPr txBox="1">
            <a:spLocks noGrp="1"/>
          </p:cNvSpPr>
          <p:nvPr>
            <p:ph type="title"/>
          </p:nvPr>
        </p:nvSpPr>
        <p:spPr>
          <a:xfrm>
            <a:off x="1701663" y="199579"/>
            <a:ext cx="5740674" cy="584775"/>
          </a:xfrm>
          <a:prstGeom prst="rect">
            <a:avLst/>
          </a:prstGeom>
          <a:noFill/>
        </p:spPr>
        <p:txBody>
          <a:bodyPr wrap="none" rtlCol="0">
            <a:spAutoFit/>
          </a:bodyPr>
          <a:lstStyle/>
          <a:p>
            <a:r>
              <a:rPr lang="en-US" sz="3200" b="1" kern="0" dirty="0" smtClean="0">
                <a:solidFill>
                  <a:srgbClr val="C00000"/>
                </a:solidFill>
                <a:latin typeface="Arial"/>
                <a:ea typeface="ＭＳ Ｐゴシック" charset="-128"/>
                <a:cs typeface="+mj-cs"/>
              </a:rPr>
              <a:t>GE</a:t>
            </a:r>
            <a:r>
              <a:rPr lang="en-US" sz="3200" b="1" kern="0" dirty="0" smtClean="0">
                <a:solidFill>
                  <a:srgbClr val="333399"/>
                </a:solidFill>
                <a:latin typeface="Arial"/>
                <a:ea typeface="ＭＳ Ｐゴシック" charset="-128"/>
                <a:cs typeface="+mj-cs"/>
              </a:rPr>
              <a:t>ant4 </a:t>
            </a:r>
            <a:r>
              <a:rPr lang="en-US" sz="3200" b="1" kern="0" dirty="0" smtClean="0">
                <a:solidFill>
                  <a:srgbClr val="C00000"/>
                </a:solidFill>
                <a:latin typeface="Arial"/>
                <a:ea typeface="ＭＳ Ｐゴシック" charset="-128"/>
                <a:cs typeface="+mj-cs"/>
              </a:rPr>
              <a:t>M</a:t>
            </a:r>
            <a:r>
              <a:rPr lang="en-US" sz="3200" b="1" kern="0" dirty="0" smtClean="0">
                <a:solidFill>
                  <a:srgbClr val="333399"/>
                </a:solidFill>
                <a:latin typeface="Arial"/>
                <a:ea typeface="ＭＳ Ｐゴシック" charset="-128"/>
                <a:cs typeface="+mj-cs"/>
              </a:rPr>
              <a:t>onte-</a:t>
            </a:r>
            <a:r>
              <a:rPr lang="en-US" sz="3200" b="1" kern="0" dirty="0" smtClean="0">
                <a:solidFill>
                  <a:srgbClr val="C00000"/>
                </a:solidFill>
                <a:latin typeface="Arial"/>
                <a:ea typeface="ＭＳ Ｐゴシック" charset="-128"/>
                <a:cs typeface="+mj-cs"/>
              </a:rPr>
              <a:t>C</a:t>
            </a:r>
            <a:r>
              <a:rPr lang="en-US" sz="3200" b="1" kern="0" dirty="0" smtClean="0">
                <a:solidFill>
                  <a:srgbClr val="333399"/>
                </a:solidFill>
                <a:latin typeface="Arial"/>
                <a:ea typeface="ＭＳ Ｐゴシック" charset="-128"/>
                <a:cs typeface="+mj-cs"/>
              </a:rPr>
              <a:t>arlo (</a:t>
            </a:r>
            <a:r>
              <a:rPr lang="en-US" sz="3200" b="1" kern="0" dirty="0" smtClean="0">
                <a:solidFill>
                  <a:srgbClr val="C00000"/>
                </a:solidFill>
                <a:latin typeface="Arial"/>
                <a:ea typeface="ＭＳ Ｐゴシック" charset="-128"/>
                <a:cs typeface="+mj-cs"/>
              </a:rPr>
              <a:t>GEMC</a:t>
            </a:r>
            <a:r>
              <a:rPr lang="en-US" sz="3200" b="1" kern="0" dirty="0" smtClean="0">
                <a:solidFill>
                  <a:srgbClr val="333399"/>
                </a:solidFill>
                <a:latin typeface="Arial"/>
                <a:ea typeface="ＭＳ Ｐゴシック" charset="-128"/>
                <a:cs typeface="+mj-cs"/>
              </a:rPr>
              <a:t>)</a:t>
            </a:r>
            <a:endParaRPr lang="en-US" dirty="0"/>
          </a:p>
        </p:txBody>
      </p:sp>
      <p:pic>
        <p:nvPicPr>
          <p:cNvPr id="23" name="Picture 22" descr="Screen shot 2012-05-09 at 8.27.26 AM.png"/>
          <p:cNvPicPr>
            <a:picLocks noChangeAspect="1"/>
          </p:cNvPicPr>
          <p:nvPr/>
        </p:nvPicPr>
        <p:blipFill>
          <a:blip r:embed="rId2"/>
          <a:srcRect l="14643" t="4216" r="6078" b="8176"/>
          <a:stretch>
            <a:fillRect/>
          </a:stretch>
        </p:blipFill>
        <p:spPr>
          <a:xfrm>
            <a:off x="4571993" y="1871130"/>
            <a:ext cx="4251296" cy="3970868"/>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642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34" y="863591"/>
            <a:ext cx="4224867" cy="5774267"/>
          </a:xfrm>
        </p:spPr>
        <p:txBody>
          <a:bodyPr>
            <a:noAutofit/>
          </a:bodyPr>
          <a:lstStyle/>
          <a:p>
            <a:pPr>
              <a:buFont typeface="Wingdings" charset="2"/>
              <a:buChar char="§"/>
            </a:pPr>
            <a:r>
              <a:rPr lang="en-US" sz="2000" dirty="0" smtClean="0">
                <a:latin typeface="Calibri"/>
                <a:cs typeface="Calibri"/>
              </a:rPr>
              <a:t>Object Oriented Design</a:t>
            </a:r>
          </a:p>
          <a:p>
            <a:pPr lvl="1">
              <a:buFont typeface="Arial"/>
              <a:buChar char="•"/>
            </a:pPr>
            <a:r>
              <a:rPr lang="en-US" sz="1800" dirty="0" err="1" smtClean="0">
                <a:latin typeface="Calibri" charset="0"/>
              </a:rPr>
              <a:t>c</a:t>
            </a:r>
            <a:r>
              <a:rPr lang="en-US" sz="1800" dirty="0" smtClean="0">
                <a:latin typeface="Calibri" charset="0"/>
              </a:rPr>
              <a:t>++ classes, Standard Template Library</a:t>
            </a:r>
          </a:p>
          <a:p>
            <a:pPr lvl="1"/>
            <a:endParaRPr lang="en-US" sz="700" dirty="0" smtClean="0">
              <a:latin typeface="Calibri" charset="0"/>
            </a:endParaRPr>
          </a:p>
          <a:p>
            <a:pPr>
              <a:buFont typeface="Wingdings" charset="2"/>
              <a:buChar char="§"/>
            </a:pPr>
            <a:r>
              <a:rPr lang="en-US" sz="2000" dirty="0" smtClean="0">
                <a:latin typeface="Calibri" charset="0"/>
              </a:rPr>
              <a:t>Includes the complete CLAS12 base line</a:t>
            </a:r>
          </a:p>
          <a:p>
            <a:endParaRPr lang="en-US" sz="700" dirty="0" smtClean="0">
              <a:latin typeface="Calibri" charset="0"/>
            </a:endParaRPr>
          </a:p>
          <a:p>
            <a:pPr>
              <a:buFont typeface="Wingdings" charset="2"/>
              <a:buChar char="§"/>
            </a:pPr>
            <a:r>
              <a:rPr lang="en-US" sz="2000" dirty="0" smtClean="0">
                <a:latin typeface="Calibri" charset="0"/>
              </a:rPr>
              <a:t>Includes all detectors upgrades to CLAS12 </a:t>
            </a:r>
          </a:p>
          <a:p>
            <a:endParaRPr lang="en-US" sz="700" dirty="0" smtClean="0">
              <a:latin typeface="Calibri" charset="0"/>
            </a:endParaRPr>
          </a:p>
          <a:p>
            <a:pPr>
              <a:buFont typeface="Wingdings" charset="2"/>
              <a:buChar char="§"/>
            </a:pPr>
            <a:r>
              <a:rPr lang="en-US" sz="2000" dirty="0" smtClean="0">
                <a:latin typeface="Calibri" charset="0"/>
              </a:rPr>
              <a:t>In use since 2007 for: </a:t>
            </a:r>
          </a:p>
          <a:p>
            <a:pPr lvl="1">
              <a:buFont typeface="Arial"/>
              <a:buChar char="•"/>
            </a:pPr>
            <a:r>
              <a:rPr lang="en-US" sz="1800" dirty="0" smtClean="0">
                <a:latin typeface="Calibri" charset="0"/>
              </a:rPr>
              <a:t>input for detector design and optimization </a:t>
            </a:r>
          </a:p>
          <a:p>
            <a:pPr lvl="1">
              <a:buFont typeface="Arial"/>
              <a:buChar char="•"/>
            </a:pPr>
            <a:r>
              <a:rPr lang="en-US" sz="1800" dirty="0" smtClean="0">
                <a:latin typeface="Calibri" charset="0"/>
              </a:rPr>
              <a:t>event reconstruction  </a:t>
            </a:r>
          </a:p>
          <a:p>
            <a:pPr lvl="1">
              <a:buFont typeface="Arial"/>
              <a:buChar char="•"/>
            </a:pPr>
            <a:r>
              <a:rPr lang="en-US" sz="1800" dirty="0" smtClean="0">
                <a:latin typeface="Calibri" charset="0"/>
              </a:rPr>
              <a:t>high level physics analysis</a:t>
            </a:r>
          </a:p>
          <a:p>
            <a:pPr lvl="1">
              <a:buFont typeface="Arial"/>
              <a:buChar char="•"/>
            </a:pPr>
            <a:r>
              <a:rPr lang="en-US" sz="1800" dirty="0" smtClean="0">
                <a:latin typeface="Calibri" charset="0"/>
              </a:rPr>
              <a:t>beam background</a:t>
            </a:r>
          </a:p>
          <a:p>
            <a:pPr lvl="1">
              <a:buFont typeface="Arial"/>
              <a:buChar char="•"/>
            </a:pPr>
            <a:endParaRPr lang="en-US" sz="1800" dirty="0" smtClean="0">
              <a:latin typeface="Calibri" charset="0"/>
            </a:endParaRPr>
          </a:p>
          <a:p>
            <a:pPr>
              <a:buFont typeface="Wingdings" charset="2"/>
              <a:buChar char="§"/>
            </a:pPr>
            <a:r>
              <a:rPr lang="en-US" sz="2000" dirty="0" smtClean="0">
                <a:latin typeface="Calibri" charset="0"/>
              </a:rPr>
              <a:t>No hardcoded numbers: geometry, digitization from database </a:t>
            </a:r>
          </a:p>
          <a:p>
            <a:endParaRPr lang="en-US" sz="1200" dirty="0" smtClean="0"/>
          </a:p>
          <a:p>
            <a:pPr lvl="1"/>
            <a:endParaRPr lang="en-US" sz="1200" b="0" dirty="0" smtClean="0"/>
          </a:p>
        </p:txBody>
      </p:sp>
      <p:sp>
        <p:nvSpPr>
          <p:cNvPr id="6" name="Title 5"/>
          <p:cNvSpPr txBox="1">
            <a:spLocks noGrp="1"/>
          </p:cNvSpPr>
          <p:nvPr>
            <p:ph type="title"/>
          </p:nvPr>
        </p:nvSpPr>
        <p:spPr>
          <a:xfrm>
            <a:off x="1701663" y="199579"/>
            <a:ext cx="5740674" cy="584775"/>
          </a:xfrm>
          <a:prstGeom prst="rect">
            <a:avLst/>
          </a:prstGeom>
          <a:noFill/>
        </p:spPr>
        <p:txBody>
          <a:bodyPr wrap="none" rtlCol="0">
            <a:spAutoFit/>
          </a:bodyPr>
          <a:lstStyle/>
          <a:p>
            <a:r>
              <a:rPr lang="en-US" sz="3200" b="1" kern="0" dirty="0" smtClean="0">
                <a:solidFill>
                  <a:srgbClr val="C00000"/>
                </a:solidFill>
                <a:latin typeface="Arial"/>
                <a:ea typeface="ＭＳ Ｐゴシック" charset="-128"/>
                <a:cs typeface="+mj-cs"/>
              </a:rPr>
              <a:t>GE</a:t>
            </a:r>
            <a:r>
              <a:rPr lang="en-US" sz="3200" b="1" kern="0" dirty="0" smtClean="0">
                <a:solidFill>
                  <a:srgbClr val="333399"/>
                </a:solidFill>
                <a:latin typeface="Arial"/>
                <a:ea typeface="ＭＳ Ｐゴシック" charset="-128"/>
                <a:cs typeface="+mj-cs"/>
              </a:rPr>
              <a:t>ant4 </a:t>
            </a:r>
            <a:r>
              <a:rPr lang="en-US" sz="3200" b="1" kern="0" dirty="0" smtClean="0">
                <a:solidFill>
                  <a:srgbClr val="C00000"/>
                </a:solidFill>
                <a:latin typeface="Arial"/>
                <a:ea typeface="ＭＳ Ｐゴシック" charset="-128"/>
                <a:cs typeface="+mj-cs"/>
              </a:rPr>
              <a:t>M</a:t>
            </a:r>
            <a:r>
              <a:rPr lang="en-US" sz="3200" b="1" kern="0" dirty="0" smtClean="0">
                <a:solidFill>
                  <a:srgbClr val="333399"/>
                </a:solidFill>
                <a:latin typeface="Arial"/>
                <a:ea typeface="ＭＳ Ｐゴシック" charset="-128"/>
                <a:cs typeface="+mj-cs"/>
              </a:rPr>
              <a:t>onte-</a:t>
            </a:r>
            <a:r>
              <a:rPr lang="en-US" sz="3200" b="1" kern="0" dirty="0" smtClean="0">
                <a:solidFill>
                  <a:srgbClr val="C00000"/>
                </a:solidFill>
                <a:latin typeface="Arial"/>
                <a:ea typeface="ＭＳ Ｐゴシック" charset="-128"/>
                <a:cs typeface="+mj-cs"/>
              </a:rPr>
              <a:t>C</a:t>
            </a:r>
            <a:r>
              <a:rPr lang="en-US" sz="3200" b="1" kern="0" dirty="0" smtClean="0">
                <a:solidFill>
                  <a:srgbClr val="333399"/>
                </a:solidFill>
                <a:latin typeface="Arial"/>
                <a:ea typeface="ＭＳ Ｐゴシック" charset="-128"/>
                <a:cs typeface="+mj-cs"/>
              </a:rPr>
              <a:t>arlo (</a:t>
            </a:r>
            <a:r>
              <a:rPr lang="en-US" sz="3200" b="1" kern="0" dirty="0" smtClean="0">
                <a:solidFill>
                  <a:srgbClr val="C00000"/>
                </a:solidFill>
                <a:latin typeface="Arial"/>
                <a:ea typeface="ＭＳ Ｐゴシック" charset="-128"/>
                <a:cs typeface="+mj-cs"/>
              </a:rPr>
              <a:t>GEMC</a:t>
            </a:r>
            <a:r>
              <a:rPr lang="en-US" sz="3200" b="1" kern="0" dirty="0" smtClean="0">
                <a:solidFill>
                  <a:srgbClr val="333399"/>
                </a:solidFill>
                <a:latin typeface="Arial"/>
                <a:ea typeface="ＭＳ Ｐゴシック" charset="-128"/>
                <a:cs typeface="+mj-cs"/>
              </a:rPr>
              <a:t>)</a:t>
            </a:r>
            <a:endParaRPr lang="en-US" dirty="0"/>
          </a:p>
        </p:txBody>
      </p:sp>
      <p:grpSp>
        <p:nvGrpSpPr>
          <p:cNvPr id="24" name="Group 23"/>
          <p:cNvGrpSpPr/>
          <p:nvPr/>
        </p:nvGrpSpPr>
        <p:grpSpPr>
          <a:xfrm>
            <a:off x="4571993" y="1469532"/>
            <a:ext cx="4483013" cy="4926465"/>
            <a:chOff x="4571993" y="1469532"/>
            <a:chExt cx="4483013" cy="4926465"/>
          </a:xfrm>
        </p:grpSpPr>
        <p:pic>
          <p:nvPicPr>
            <p:cNvPr id="23" name="Picture 22" descr="Screen shot 2012-05-09 at 8.27.26 AM.png"/>
            <p:cNvPicPr>
              <a:picLocks noChangeAspect="1"/>
            </p:cNvPicPr>
            <p:nvPr/>
          </p:nvPicPr>
          <p:blipFill>
            <a:blip r:embed="rId2"/>
            <a:srcRect l="14643" t="4216" r="6078" b="8176"/>
            <a:stretch>
              <a:fillRect/>
            </a:stretch>
          </p:blipFill>
          <p:spPr>
            <a:xfrm>
              <a:off x="4571993" y="1871130"/>
              <a:ext cx="4251296" cy="3970868"/>
            </a:xfrm>
            <a:prstGeom prst="rect">
              <a:avLst/>
            </a:prstGeom>
            <a:ln>
              <a:noFill/>
            </a:ln>
            <a:effectLst>
              <a:outerShdw blurRad="292100" dist="139700" dir="2700000" algn="tl" rotWithShape="0">
                <a:srgbClr val="333333">
                  <a:alpha val="65000"/>
                </a:srgbClr>
              </a:outerShdw>
            </a:effectLst>
          </p:spPr>
        </p:pic>
        <p:grpSp>
          <p:nvGrpSpPr>
            <p:cNvPr id="2" name="Group 42"/>
            <p:cNvGrpSpPr/>
            <p:nvPr/>
          </p:nvGrpSpPr>
          <p:grpSpPr>
            <a:xfrm>
              <a:off x="4792746" y="1469532"/>
              <a:ext cx="4262260" cy="4926465"/>
              <a:chOff x="4792746" y="1469532"/>
              <a:chExt cx="4262260" cy="4926465"/>
            </a:xfrm>
          </p:grpSpPr>
          <p:sp>
            <p:nvSpPr>
              <p:cNvPr id="5" name="TextBox 4"/>
              <p:cNvSpPr txBox="1"/>
              <p:nvPr/>
            </p:nvSpPr>
            <p:spPr>
              <a:xfrm>
                <a:off x="8246534" y="2692400"/>
                <a:ext cx="453970"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DC</a:t>
                </a:r>
                <a:endParaRPr lang="en-US" dirty="0"/>
              </a:p>
            </p:txBody>
          </p:sp>
          <p:cxnSp>
            <p:nvCxnSpPr>
              <p:cNvPr id="8" name="Straight Arrow Connector 7"/>
              <p:cNvCxnSpPr/>
              <p:nvPr/>
            </p:nvCxnSpPr>
            <p:spPr>
              <a:xfrm rot="10800000" flipV="1">
                <a:off x="7653868" y="2827866"/>
                <a:ext cx="592667" cy="16933"/>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1"/>
              </p:cNvCxnSpPr>
              <p:nvPr/>
            </p:nvCxnSpPr>
            <p:spPr>
              <a:xfrm rot="10800000" flipV="1">
                <a:off x="7653868" y="2877066"/>
                <a:ext cx="592666" cy="323334"/>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1"/>
              </p:cNvCxnSpPr>
              <p:nvPr/>
            </p:nvCxnSpPr>
            <p:spPr>
              <a:xfrm rot="10800000" flipV="1">
                <a:off x="7653868" y="2877066"/>
                <a:ext cx="592666" cy="865200"/>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944964" y="2057401"/>
                <a:ext cx="620683"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LTCC</a:t>
                </a:r>
                <a:endParaRPr lang="en-US" dirty="0"/>
              </a:p>
            </p:txBody>
          </p:sp>
          <p:cxnSp>
            <p:nvCxnSpPr>
              <p:cNvPr id="16" name="Straight Arrow Connector 15"/>
              <p:cNvCxnSpPr/>
              <p:nvPr/>
            </p:nvCxnSpPr>
            <p:spPr>
              <a:xfrm rot="10800000" flipV="1">
                <a:off x="6358470" y="2252132"/>
                <a:ext cx="1586495" cy="575733"/>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324281" y="1501798"/>
                <a:ext cx="655573"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solidFill>
                      <a:srgbClr val="000090"/>
                    </a:solidFill>
                  </a:rPr>
                  <a:t>FTOF</a:t>
                </a:r>
                <a:endParaRPr lang="en-US" dirty="0">
                  <a:solidFill>
                    <a:srgbClr val="000090"/>
                  </a:solidFill>
                </a:endParaRPr>
              </a:p>
            </p:txBody>
          </p:sp>
          <p:cxnSp>
            <p:nvCxnSpPr>
              <p:cNvPr id="20" name="Straight Arrow Connector 19"/>
              <p:cNvCxnSpPr>
                <a:stCxn id="19" idx="1"/>
              </p:cNvCxnSpPr>
              <p:nvPr/>
            </p:nvCxnSpPr>
            <p:spPr>
              <a:xfrm rot="10800000" flipV="1">
                <a:off x="6561669" y="1686463"/>
                <a:ext cx="762612" cy="565667"/>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030683" y="1469532"/>
                <a:ext cx="659155"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solidFill>
                      <a:srgbClr val="000090"/>
                    </a:solidFill>
                  </a:rPr>
                  <a:t>PCAL</a:t>
                </a:r>
                <a:endParaRPr lang="en-US" dirty="0">
                  <a:solidFill>
                    <a:srgbClr val="000090"/>
                  </a:solidFill>
                </a:endParaRPr>
              </a:p>
            </p:txBody>
          </p:sp>
          <p:sp>
            <p:nvSpPr>
              <p:cNvPr id="26" name="TextBox 25"/>
              <p:cNvSpPr txBox="1"/>
              <p:nvPr/>
            </p:nvSpPr>
            <p:spPr>
              <a:xfrm>
                <a:off x="4792746" y="1882800"/>
                <a:ext cx="428322"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dirty="0" smtClean="0">
                    <a:solidFill>
                      <a:srgbClr val="000090"/>
                    </a:solidFill>
                  </a:rPr>
                  <a:t>EC</a:t>
                </a:r>
                <a:endParaRPr lang="en-US" dirty="0">
                  <a:solidFill>
                    <a:srgbClr val="000090"/>
                  </a:solidFill>
                </a:endParaRPr>
              </a:p>
            </p:txBody>
          </p:sp>
          <p:cxnSp>
            <p:nvCxnSpPr>
              <p:cNvPr id="27" name="Straight Arrow Connector 26"/>
              <p:cNvCxnSpPr/>
              <p:nvPr/>
            </p:nvCxnSpPr>
            <p:spPr>
              <a:xfrm rot="5400000">
                <a:off x="5874444" y="2039039"/>
                <a:ext cx="521729" cy="209250"/>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221068" y="2252130"/>
                <a:ext cx="468532" cy="304801"/>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069155" y="5657332"/>
                <a:ext cx="684803"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HTCC</a:t>
                </a:r>
                <a:endParaRPr lang="en-US" dirty="0"/>
              </a:p>
            </p:txBody>
          </p:sp>
          <p:cxnSp>
            <p:nvCxnSpPr>
              <p:cNvPr id="34" name="Straight Arrow Connector 33"/>
              <p:cNvCxnSpPr/>
              <p:nvPr/>
            </p:nvCxnSpPr>
            <p:spPr>
              <a:xfrm rot="5400000" flipH="1" flipV="1">
                <a:off x="6264844" y="4597893"/>
                <a:ext cx="1356265" cy="762614"/>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324281" y="5472667"/>
                <a:ext cx="1730725" cy="92333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solidFill>
                      <a:srgbClr val="000090"/>
                    </a:solidFill>
                  </a:rPr>
                  <a:t>Central Detector</a:t>
                </a:r>
              </a:p>
              <a:p>
                <a:r>
                  <a:rPr lang="en-US" dirty="0" smtClean="0">
                    <a:solidFill>
                      <a:srgbClr val="000090"/>
                    </a:solidFill>
                  </a:rPr>
                  <a:t>BST, BMT, FMT, </a:t>
                </a:r>
              </a:p>
              <a:p>
                <a:r>
                  <a:rPr lang="en-US" dirty="0" smtClean="0">
                    <a:solidFill>
                      <a:srgbClr val="000090"/>
                    </a:solidFill>
                  </a:rPr>
                  <a:t>CTOF, CND</a:t>
                </a:r>
                <a:endParaRPr lang="en-US" dirty="0">
                  <a:solidFill>
                    <a:srgbClr val="000090"/>
                  </a:solidFill>
                </a:endParaRPr>
              </a:p>
            </p:txBody>
          </p:sp>
          <p:cxnSp>
            <p:nvCxnSpPr>
              <p:cNvPr id="38" name="Straight Arrow Connector 37"/>
              <p:cNvCxnSpPr/>
              <p:nvPr/>
            </p:nvCxnSpPr>
            <p:spPr>
              <a:xfrm rot="16200000" flipV="1">
                <a:off x="8108159" y="5015177"/>
                <a:ext cx="595866" cy="319114"/>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sp>
        <p:nvSpPr>
          <p:cNvPr id="22" name="Footer Placeholder 21"/>
          <p:cNvSpPr>
            <a:spLocks noGrp="1"/>
          </p:cNvSpPr>
          <p:nvPr>
            <p:ph type="ftr" sz="quarter" idx="11"/>
          </p:nvPr>
        </p:nvSpPr>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642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4723805" y="2083798"/>
            <a:ext cx="4092029" cy="2455664"/>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25603" name="Rectangle 3"/>
          <p:cNvSpPr>
            <a:spLocks/>
          </p:cNvSpPr>
          <p:nvPr/>
        </p:nvSpPr>
        <p:spPr bwMode="auto">
          <a:xfrm>
            <a:off x="328166" y="1107281"/>
            <a:ext cx="3562945" cy="4625578"/>
          </a:xfrm>
          <a:prstGeom prst="rect">
            <a:avLst/>
          </a:prstGeom>
          <a:noFill/>
          <a:ln w="12700" cap="flat">
            <a:solidFill>
              <a:srgbClr val="000000"/>
            </a:solidFill>
            <a:prstDash val="solid"/>
            <a:miter lim="800000"/>
            <a:headEnd type="none" w="med" len="med"/>
            <a:tailEnd type="none" w="med" len="med"/>
          </a:ln>
        </p:spPr>
        <p:txBody>
          <a:bodyPr lIns="0" tIns="0" rIns="0" bIns="0" anchor="ctr">
            <a:prstTxWarp prst="textNoShape">
              <a:avLst/>
            </a:prstTxWarp>
          </a:bodyPr>
          <a:lstStyle/>
          <a:p>
            <a:endParaRPr lang="en-US" sz="2500" b="1" dirty="0" smtClean="0">
              <a:latin typeface="Gill Sans" charset="0"/>
              <a:ea typeface="Gill Sans" charset="0"/>
              <a:cs typeface="Gill Sans" charset="0"/>
              <a:sym typeface="Gill Sans" charset="0"/>
            </a:endParaRPr>
          </a:p>
          <a:p>
            <a:r>
              <a:rPr lang="en-US" sz="2500" b="1" dirty="0" smtClean="0">
                <a:latin typeface="Gill Sans" charset="0"/>
                <a:ea typeface="Gill Sans" charset="0"/>
                <a:cs typeface="Gill Sans" charset="0"/>
                <a:sym typeface="Gill Sans" charset="0"/>
              </a:rPr>
              <a:t> Database</a:t>
            </a:r>
          </a:p>
          <a:p>
            <a:r>
              <a:rPr lang="en-US" sz="2500" b="1" dirty="0" smtClean="0">
                <a:latin typeface="Gill Sans" charset="0"/>
                <a:ea typeface="Gill Sans" charset="0"/>
                <a:cs typeface="Gill Sans" charset="0"/>
                <a:sym typeface="Gill Sans" charset="0"/>
              </a:rPr>
              <a:t> (</a:t>
            </a:r>
            <a:r>
              <a:rPr lang="en-US" sz="2500" b="1" dirty="0">
                <a:latin typeface="Gill Sans" charset="0"/>
                <a:ea typeface="Gill Sans" charset="0"/>
                <a:cs typeface="Gill Sans" charset="0"/>
                <a:sym typeface="Gill Sans" charset="0"/>
              </a:rPr>
              <a:t>MYSQL, GDML,</a:t>
            </a:r>
            <a:r>
              <a:rPr lang="en-US" sz="2500" b="1" dirty="0" smtClean="0">
                <a:latin typeface="Gill Sans" charset="0"/>
                <a:ea typeface="Gill Sans" charset="0"/>
                <a:cs typeface="Gill Sans" charset="0"/>
                <a:sym typeface="Gill Sans" charset="0"/>
              </a:rPr>
              <a:t>  </a:t>
            </a:r>
          </a:p>
          <a:p>
            <a:r>
              <a:rPr lang="en-US" sz="2500" b="1" dirty="0" smtClean="0">
                <a:latin typeface="Gill Sans" charset="0"/>
                <a:ea typeface="Gill Sans" charset="0"/>
                <a:cs typeface="Gill Sans" charset="0"/>
                <a:sym typeface="Gill Sans" charset="0"/>
              </a:rPr>
              <a:t> CLARA</a:t>
            </a:r>
            <a:r>
              <a:rPr lang="en-US" sz="2500" b="1" dirty="0">
                <a:latin typeface="Gill Sans" charset="0"/>
                <a:ea typeface="Gill Sans" charset="0"/>
                <a:cs typeface="Gill Sans" charset="0"/>
                <a:sym typeface="Gill Sans" charset="0"/>
              </a:rPr>
              <a:t>)</a:t>
            </a:r>
          </a:p>
          <a:p>
            <a:endParaRPr lang="en-US" dirty="0" smtClean="0">
              <a:solidFill>
                <a:schemeClr val="tx1"/>
              </a:solidFill>
              <a:ea typeface="Gill Sans Light" charset="0"/>
              <a:cs typeface="Gill Sans Light" charset="0"/>
            </a:endParaRPr>
          </a:p>
          <a:p>
            <a:pPr algn="l"/>
            <a:r>
              <a:rPr lang="en-US" sz="2500" dirty="0" smtClean="0">
                <a:latin typeface="Calibri" charset="0"/>
                <a:ea typeface="Calibri" charset="0"/>
                <a:cs typeface="Calibri" charset="0"/>
                <a:sym typeface="Calibri" charset="0"/>
              </a:rPr>
              <a:t> The </a:t>
            </a:r>
            <a:r>
              <a:rPr lang="en-US" sz="2500" dirty="0">
                <a:latin typeface="Calibri" charset="0"/>
                <a:ea typeface="Calibri" charset="0"/>
                <a:cs typeface="Calibri" charset="0"/>
                <a:sym typeface="Calibri" charset="0"/>
              </a:rPr>
              <a:t>Geometry</a:t>
            </a:r>
            <a:endParaRPr lang="en-US" sz="2500" dirty="0" smtClean="0">
              <a:latin typeface="Calibri" charset="0"/>
              <a:ea typeface="Calibri" charset="0"/>
              <a:cs typeface="Calibri" charset="0"/>
              <a:sym typeface="Calibri" charset="0"/>
            </a:endParaRPr>
          </a:p>
          <a:p>
            <a:pPr algn="l"/>
            <a:r>
              <a:rPr lang="en-US" sz="2500" dirty="0" smtClean="0">
                <a:latin typeface="Calibri" charset="0"/>
                <a:ea typeface="Calibri" charset="0"/>
                <a:cs typeface="Calibri" charset="0"/>
                <a:sym typeface="Calibri" charset="0"/>
              </a:rPr>
              <a:t> Sensitivity </a:t>
            </a:r>
          </a:p>
          <a:p>
            <a:pPr algn="l"/>
            <a:r>
              <a:rPr lang="en-US" sz="2500" dirty="0" smtClean="0">
                <a:latin typeface="Calibri" charset="0"/>
                <a:ea typeface="Calibri" charset="0"/>
                <a:cs typeface="Calibri" charset="0"/>
                <a:sym typeface="Calibri" charset="0"/>
              </a:rPr>
              <a:t> Digitization </a:t>
            </a:r>
          </a:p>
          <a:p>
            <a:pPr algn="l"/>
            <a:r>
              <a:rPr lang="en-US" sz="2500" dirty="0" smtClean="0">
                <a:latin typeface="Calibri" charset="0"/>
                <a:ea typeface="Calibri" charset="0"/>
                <a:cs typeface="Calibri" charset="0"/>
                <a:sym typeface="Calibri" charset="0"/>
              </a:rPr>
              <a:t> Output </a:t>
            </a:r>
            <a:r>
              <a:rPr lang="en-US" sz="2500" dirty="0">
                <a:latin typeface="Calibri" charset="0"/>
                <a:ea typeface="Calibri" charset="0"/>
                <a:cs typeface="Calibri" charset="0"/>
                <a:sym typeface="Calibri" charset="0"/>
              </a:rPr>
              <a:t>Format</a:t>
            </a:r>
            <a:endParaRPr lang="en-US" sz="2500" dirty="0" smtClean="0">
              <a:latin typeface="Calibri" charset="0"/>
              <a:ea typeface="Calibri" charset="0"/>
              <a:cs typeface="Calibri" charset="0"/>
              <a:sym typeface="Calibri" charset="0"/>
            </a:endParaRPr>
          </a:p>
          <a:p>
            <a:pPr algn="l"/>
            <a:r>
              <a:rPr lang="en-US" sz="2500" dirty="0" smtClean="0">
                <a:latin typeface="Calibri" charset="0"/>
                <a:ea typeface="Calibri" charset="0"/>
                <a:cs typeface="Calibri" charset="0"/>
                <a:sym typeface="Calibri" charset="0"/>
              </a:rPr>
              <a:t> Magnetic </a:t>
            </a:r>
            <a:r>
              <a:rPr lang="en-US" sz="2500" dirty="0">
                <a:latin typeface="Calibri" charset="0"/>
                <a:ea typeface="Calibri" charset="0"/>
                <a:cs typeface="Calibri" charset="0"/>
                <a:sym typeface="Calibri" charset="0"/>
              </a:rPr>
              <a:t>Fields</a:t>
            </a:r>
            <a:endParaRPr lang="en-US" sz="2500" dirty="0" smtClean="0">
              <a:latin typeface="Calibri" charset="0"/>
              <a:ea typeface="Calibri" charset="0"/>
              <a:cs typeface="Calibri" charset="0"/>
              <a:sym typeface="Calibri" charset="0"/>
            </a:endParaRPr>
          </a:p>
          <a:p>
            <a:pPr algn="l"/>
            <a:r>
              <a:rPr lang="en-US" sz="2500" dirty="0" smtClean="0">
                <a:latin typeface="Calibri" charset="0"/>
                <a:ea typeface="Calibri" charset="0"/>
                <a:cs typeface="Calibri" charset="0"/>
                <a:sym typeface="Calibri" charset="0"/>
              </a:rPr>
              <a:t> Materials</a:t>
            </a:r>
            <a:endParaRPr lang="en-US" sz="2500" dirty="0">
              <a:latin typeface="Calibri" charset="0"/>
              <a:ea typeface="Calibri" charset="0"/>
              <a:cs typeface="Calibri" charset="0"/>
              <a:sym typeface="Calibri" charset="0"/>
            </a:endParaRPr>
          </a:p>
          <a:p>
            <a:pPr algn="l"/>
            <a:endParaRPr lang="en-US" sz="1000" dirty="0">
              <a:latin typeface="Helvetica Neue" charset="0"/>
              <a:ea typeface="Helvetica Neue" charset="0"/>
              <a:cs typeface="Helvetica Neue" charset="0"/>
              <a:sym typeface="Helvetica Neue" charset="0"/>
            </a:endParaRPr>
          </a:p>
          <a:p>
            <a:pPr algn="l"/>
            <a:endParaRPr lang="en-US" sz="1000" dirty="0">
              <a:latin typeface="Helvetica Neue" charset="0"/>
              <a:ea typeface="Helvetica Neue" charset="0"/>
              <a:cs typeface="Helvetica Neue" charset="0"/>
              <a:sym typeface="Helvetica Neue" charset="0"/>
            </a:endParaRPr>
          </a:p>
        </p:txBody>
      </p:sp>
      <p:sp>
        <p:nvSpPr>
          <p:cNvPr id="25604" name="Rectangle 4"/>
          <p:cNvSpPr>
            <a:spLocks/>
          </p:cNvSpPr>
          <p:nvPr/>
        </p:nvSpPr>
        <p:spPr bwMode="auto">
          <a:xfrm>
            <a:off x="4607719" y="2344992"/>
            <a:ext cx="1366242" cy="2116336"/>
          </a:xfrm>
          <a:prstGeom prst="rect">
            <a:avLst/>
          </a:prstGeom>
          <a:solidFill>
            <a:srgbClr val="3C742B">
              <a:alpha val="39999"/>
            </a:srgbClr>
          </a:solidFill>
          <a:ln w="12700" cap="flat">
            <a:solidFill>
              <a:srgbClr val="000000">
                <a:alpha val="39999"/>
              </a:srgbClr>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5605" name="Line 5"/>
          <p:cNvSpPr>
            <a:spLocks noChangeShapeType="1"/>
          </p:cNvSpPr>
          <p:nvPr/>
        </p:nvSpPr>
        <p:spPr bwMode="auto">
          <a:xfrm>
            <a:off x="3893344" y="1134071"/>
            <a:ext cx="704329" cy="1210921"/>
          </a:xfrm>
          <a:prstGeom prst="line">
            <a:avLst/>
          </a:prstGeom>
          <a:no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5606" name="Line 6"/>
          <p:cNvSpPr>
            <a:spLocks noChangeShapeType="1"/>
          </p:cNvSpPr>
          <p:nvPr/>
        </p:nvSpPr>
        <p:spPr bwMode="auto">
          <a:xfrm rot="10800000" flipH="1">
            <a:off x="3898926" y="4461328"/>
            <a:ext cx="708793" cy="1246975"/>
          </a:xfrm>
          <a:prstGeom prst="line">
            <a:avLst/>
          </a:prstGeom>
          <a:no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9" name="Rectangle 3"/>
          <p:cNvSpPr>
            <a:spLocks/>
          </p:cNvSpPr>
          <p:nvPr/>
        </p:nvSpPr>
        <p:spPr bwMode="auto">
          <a:xfrm>
            <a:off x="697913" y="236239"/>
            <a:ext cx="8117921" cy="430887"/>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800" b="1" dirty="0" smtClean="0">
                <a:solidFill>
                  <a:srgbClr val="2D369B"/>
                </a:solidFill>
                <a:latin typeface="Helvetica Neue"/>
                <a:ea typeface="Gill Sans Light" charset="0"/>
                <a:cs typeface="Helvetica Neue"/>
              </a:rPr>
              <a:t>Solution: all parameters EXTERNAL to the code</a:t>
            </a:r>
            <a:endParaRPr lang="en-US" sz="2800" b="1" dirty="0">
              <a:solidFill>
                <a:srgbClr val="2D369B"/>
              </a:solidFill>
              <a:latin typeface="Helvetica Neue"/>
              <a:ea typeface="Gill Sans Light" charset="0"/>
              <a:cs typeface="Helvetica Neue"/>
            </a:endParaRPr>
          </a:p>
        </p:txBody>
      </p:sp>
      <p:sp>
        <p:nvSpPr>
          <p:cNvPr id="10" name="Footer Placeholder 9"/>
          <p:cNvSpPr>
            <a:spLocks noGrp="1"/>
          </p:cNvSpPr>
          <p:nvPr>
            <p:ph type="ftr" sz="quarter" idx="11"/>
          </p:nvPr>
        </p:nvSpPr>
        <p:spPr/>
        <p:txBody>
          <a:bodyPr/>
          <a:lstStyle/>
          <a:p>
            <a:r>
              <a:rPr lang="en-US" smtClean="0"/>
              <a:t>M. Ungaro</a:t>
            </a:r>
            <a:endParaRPr lang="en-US"/>
          </a:p>
        </p:txBody>
      </p:sp>
      <p:sp>
        <p:nvSpPr>
          <p:cNvPr id="11" name="Rectangle 8"/>
          <p:cNvSpPr>
            <a:spLocks/>
          </p:cNvSpPr>
          <p:nvPr/>
        </p:nvSpPr>
        <p:spPr bwMode="auto">
          <a:xfrm>
            <a:off x="4783074" y="4743897"/>
            <a:ext cx="3756017" cy="158719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0" tIns="0" rIns="0" bIns="0" anchor="ctr">
            <a:prstTxWarp prst="textNoShape">
              <a:avLst/>
            </a:prstTxWarp>
          </a:bodyPr>
          <a:lstStyle/>
          <a:p>
            <a:pPr algn="l"/>
            <a:endParaRPr lang="en-US" sz="1700" dirty="0" smtClean="0">
              <a:latin typeface="Calibri" charset="0"/>
              <a:ea typeface="Calibri" charset="0"/>
              <a:cs typeface="Calibri" charset="0"/>
              <a:sym typeface="Calibri" charset="0"/>
            </a:endParaRPr>
          </a:p>
          <a:p>
            <a:pPr algn="l"/>
            <a:endParaRPr lang="en-US" sz="1700" dirty="0" smtClean="0">
              <a:latin typeface="Calibri" charset="0"/>
              <a:ea typeface="Calibri" charset="0"/>
              <a:cs typeface="Calibri" charset="0"/>
              <a:sym typeface="Calibri" charset="0"/>
            </a:endParaRPr>
          </a:p>
          <a:p>
            <a:pPr algn="l"/>
            <a:r>
              <a:rPr lang="en-US" sz="1700" dirty="0" smtClean="0">
                <a:latin typeface="Calibri" charset="0"/>
                <a:ea typeface="Calibri" charset="0"/>
                <a:cs typeface="Calibri" charset="0"/>
                <a:sym typeface="Calibri" charset="0"/>
              </a:rPr>
              <a:t>Now the parameters are all external. No hardcoded numbers, selectable source.</a:t>
            </a:r>
          </a:p>
          <a:p>
            <a:pPr algn="l"/>
            <a:endParaRPr lang="en-US" sz="1700" dirty="0" smtClean="0">
              <a:latin typeface="Calibri" charset="0"/>
              <a:ea typeface="Calibri" charset="0"/>
              <a:cs typeface="Calibri" charset="0"/>
              <a:sym typeface="Calibri" charset="0"/>
            </a:endParaRPr>
          </a:p>
          <a:p>
            <a:pPr algn="l"/>
            <a:r>
              <a:rPr lang="en-US" sz="1700" dirty="0" smtClean="0">
                <a:latin typeface="Calibri" charset="0"/>
                <a:ea typeface="Calibri" charset="0"/>
                <a:cs typeface="Calibri" charset="0"/>
                <a:sym typeface="Calibri" charset="0"/>
              </a:rPr>
              <a:t>We can use the same numbers in reconstruction!</a:t>
            </a:r>
          </a:p>
          <a:p>
            <a:pPr algn="l"/>
            <a:r>
              <a:rPr lang="en-US" sz="1700" dirty="0" smtClean="0">
                <a:latin typeface="Calibri" charset="0"/>
                <a:ea typeface="Calibri" charset="0"/>
                <a:cs typeface="Calibri" charset="0"/>
                <a:sym typeface="Calibri" charset="0"/>
              </a:rPr>
              <a:t> </a:t>
            </a:r>
          </a:p>
          <a:p>
            <a:pPr algn="l"/>
            <a:endParaRPr lang="en-US" sz="2500" dirty="0">
              <a:latin typeface="Calibri" charset="0"/>
              <a:ea typeface="Calibri" charset="0"/>
              <a:cs typeface="Calibri" charset="0"/>
              <a:sym typeface="Calibri"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34" y="863591"/>
            <a:ext cx="4224867" cy="5774267"/>
          </a:xfrm>
        </p:spPr>
        <p:txBody>
          <a:bodyPr>
            <a:noAutofit/>
          </a:bodyPr>
          <a:lstStyle/>
          <a:p>
            <a:pPr>
              <a:buFont typeface="Wingdings" charset="2"/>
              <a:buChar char="§"/>
            </a:pPr>
            <a:r>
              <a:rPr lang="en-US" sz="2000" dirty="0" smtClean="0">
                <a:latin typeface="Calibri"/>
                <a:cs typeface="Calibri"/>
              </a:rPr>
              <a:t>Object Oriented Design</a:t>
            </a:r>
          </a:p>
          <a:p>
            <a:pPr lvl="1">
              <a:buFont typeface="Arial"/>
              <a:buChar char="•"/>
            </a:pPr>
            <a:r>
              <a:rPr lang="en-US" sz="1800" dirty="0" err="1" smtClean="0">
                <a:latin typeface="Calibri" charset="0"/>
              </a:rPr>
              <a:t>c</a:t>
            </a:r>
            <a:r>
              <a:rPr lang="en-US" sz="1800" dirty="0" smtClean="0">
                <a:latin typeface="Calibri" charset="0"/>
              </a:rPr>
              <a:t>++ classes, Standard Template Library</a:t>
            </a:r>
          </a:p>
          <a:p>
            <a:pPr lvl="1"/>
            <a:endParaRPr lang="en-US" sz="700" dirty="0" smtClean="0">
              <a:latin typeface="Calibri" charset="0"/>
            </a:endParaRPr>
          </a:p>
          <a:p>
            <a:pPr>
              <a:buFont typeface="Wingdings" charset="2"/>
              <a:buChar char="§"/>
            </a:pPr>
            <a:r>
              <a:rPr lang="en-US" sz="2000" dirty="0" smtClean="0">
                <a:latin typeface="Calibri" charset="0"/>
              </a:rPr>
              <a:t>Includes the complete CLAS12 base line</a:t>
            </a:r>
          </a:p>
          <a:p>
            <a:endParaRPr lang="en-US" sz="700" dirty="0" smtClean="0">
              <a:latin typeface="Calibri" charset="0"/>
            </a:endParaRPr>
          </a:p>
          <a:p>
            <a:pPr>
              <a:buFont typeface="Wingdings" charset="2"/>
              <a:buChar char="§"/>
            </a:pPr>
            <a:r>
              <a:rPr lang="en-US" sz="2000" dirty="0" smtClean="0">
                <a:latin typeface="Calibri" charset="0"/>
              </a:rPr>
              <a:t>Includes all detectors upgrades to CLAS12 </a:t>
            </a:r>
          </a:p>
          <a:p>
            <a:endParaRPr lang="en-US" sz="700" dirty="0" smtClean="0">
              <a:latin typeface="Calibri" charset="0"/>
            </a:endParaRPr>
          </a:p>
          <a:p>
            <a:pPr>
              <a:buFont typeface="Wingdings" charset="2"/>
              <a:buChar char="§"/>
            </a:pPr>
            <a:r>
              <a:rPr lang="en-US" sz="2000" dirty="0" smtClean="0">
                <a:latin typeface="Calibri" charset="0"/>
              </a:rPr>
              <a:t>In use since 2007 for: </a:t>
            </a:r>
          </a:p>
          <a:p>
            <a:pPr lvl="1">
              <a:buFont typeface="Arial"/>
              <a:buChar char="•"/>
            </a:pPr>
            <a:r>
              <a:rPr lang="en-US" sz="1800" dirty="0" smtClean="0">
                <a:latin typeface="Calibri" charset="0"/>
              </a:rPr>
              <a:t>input for detector design and optimization </a:t>
            </a:r>
          </a:p>
          <a:p>
            <a:pPr lvl="1">
              <a:buFont typeface="Arial"/>
              <a:buChar char="•"/>
            </a:pPr>
            <a:r>
              <a:rPr lang="en-US" sz="1800" dirty="0" smtClean="0">
                <a:latin typeface="Calibri" charset="0"/>
              </a:rPr>
              <a:t>event reconstruction  </a:t>
            </a:r>
          </a:p>
          <a:p>
            <a:pPr lvl="1">
              <a:buFont typeface="Arial"/>
              <a:buChar char="•"/>
            </a:pPr>
            <a:r>
              <a:rPr lang="en-US" sz="1800" dirty="0" smtClean="0">
                <a:latin typeface="Calibri" charset="0"/>
              </a:rPr>
              <a:t>high level physics analysis</a:t>
            </a:r>
          </a:p>
          <a:p>
            <a:pPr lvl="1">
              <a:buFont typeface="Arial"/>
              <a:buChar char="•"/>
            </a:pPr>
            <a:r>
              <a:rPr lang="en-US" sz="1800" dirty="0" smtClean="0">
                <a:latin typeface="Calibri" charset="0"/>
              </a:rPr>
              <a:t>beam background</a:t>
            </a:r>
          </a:p>
          <a:p>
            <a:pPr lvl="1">
              <a:buFont typeface="Arial"/>
              <a:buChar char="•"/>
            </a:pPr>
            <a:endParaRPr lang="en-US" sz="1800" dirty="0" smtClean="0">
              <a:latin typeface="Calibri" charset="0"/>
            </a:endParaRPr>
          </a:p>
          <a:p>
            <a:pPr>
              <a:buFont typeface="Wingdings" charset="2"/>
              <a:buChar char="§"/>
            </a:pPr>
            <a:r>
              <a:rPr lang="en-US" sz="2000" dirty="0" smtClean="0">
                <a:latin typeface="Calibri" charset="0"/>
              </a:rPr>
              <a:t>No hardcoded numbers: geometry, digitization from database </a:t>
            </a:r>
          </a:p>
          <a:p>
            <a:endParaRPr lang="en-US" sz="1200" dirty="0" smtClean="0"/>
          </a:p>
          <a:p>
            <a:pPr lvl="1"/>
            <a:endParaRPr lang="en-US" sz="1200" b="0" dirty="0" smtClean="0"/>
          </a:p>
        </p:txBody>
      </p:sp>
      <p:sp>
        <p:nvSpPr>
          <p:cNvPr id="6" name="Title 5"/>
          <p:cNvSpPr txBox="1">
            <a:spLocks noGrp="1"/>
          </p:cNvSpPr>
          <p:nvPr>
            <p:ph type="title"/>
          </p:nvPr>
        </p:nvSpPr>
        <p:spPr>
          <a:xfrm>
            <a:off x="1701663" y="199579"/>
            <a:ext cx="5740674" cy="584775"/>
          </a:xfrm>
          <a:prstGeom prst="rect">
            <a:avLst/>
          </a:prstGeom>
          <a:noFill/>
        </p:spPr>
        <p:txBody>
          <a:bodyPr wrap="none" rtlCol="0">
            <a:spAutoFit/>
          </a:bodyPr>
          <a:lstStyle/>
          <a:p>
            <a:r>
              <a:rPr lang="en-US" sz="3200" b="1" kern="0" dirty="0" smtClean="0">
                <a:solidFill>
                  <a:srgbClr val="C00000"/>
                </a:solidFill>
                <a:latin typeface="Arial"/>
                <a:ea typeface="ＭＳ Ｐゴシック" charset="-128"/>
                <a:cs typeface="+mj-cs"/>
              </a:rPr>
              <a:t>GE</a:t>
            </a:r>
            <a:r>
              <a:rPr lang="en-US" sz="3200" b="1" kern="0" dirty="0" smtClean="0">
                <a:solidFill>
                  <a:srgbClr val="333399"/>
                </a:solidFill>
                <a:latin typeface="Arial"/>
                <a:ea typeface="ＭＳ Ｐゴシック" charset="-128"/>
                <a:cs typeface="+mj-cs"/>
              </a:rPr>
              <a:t>ant4 </a:t>
            </a:r>
            <a:r>
              <a:rPr lang="en-US" sz="3200" b="1" kern="0" dirty="0" smtClean="0">
                <a:solidFill>
                  <a:srgbClr val="C00000"/>
                </a:solidFill>
                <a:latin typeface="Arial"/>
                <a:ea typeface="ＭＳ Ｐゴシック" charset="-128"/>
                <a:cs typeface="+mj-cs"/>
              </a:rPr>
              <a:t>M</a:t>
            </a:r>
            <a:r>
              <a:rPr lang="en-US" sz="3200" b="1" kern="0" dirty="0" smtClean="0">
                <a:solidFill>
                  <a:srgbClr val="333399"/>
                </a:solidFill>
                <a:latin typeface="Arial"/>
                <a:ea typeface="ＭＳ Ｐゴシック" charset="-128"/>
                <a:cs typeface="+mj-cs"/>
              </a:rPr>
              <a:t>onte-</a:t>
            </a:r>
            <a:r>
              <a:rPr lang="en-US" sz="3200" b="1" kern="0" dirty="0" smtClean="0">
                <a:solidFill>
                  <a:srgbClr val="C00000"/>
                </a:solidFill>
                <a:latin typeface="Arial"/>
                <a:ea typeface="ＭＳ Ｐゴシック" charset="-128"/>
                <a:cs typeface="+mj-cs"/>
              </a:rPr>
              <a:t>C</a:t>
            </a:r>
            <a:r>
              <a:rPr lang="en-US" sz="3200" b="1" kern="0" dirty="0" smtClean="0">
                <a:solidFill>
                  <a:srgbClr val="333399"/>
                </a:solidFill>
                <a:latin typeface="Arial"/>
                <a:ea typeface="ＭＳ Ｐゴシック" charset="-128"/>
                <a:cs typeface="+mj-cs"/>
              </a:rPr>
              <a:t>arlo (</a:t>
            </a:r>
            <a:r>
              <a:rPr lang="en-US" sz="3200" b="1" kern="0" dirty="0" smtClean="0">
                <a:solidFill>
                  <a:srgbClr val="C00000"/>
                </a:solidFill>
                <a:latin typeface="Arial"/>
                <a:ea typeface="ＭＳ Ｐゴシック" charset="-128"/>
                <a:cs typeface="+mj-cs"/>
              </a:rPr>
              <a:t>GEMC</a:t>
            </a:r>
            <a:r>
              <a:rPr lang="en-US" sz="3200" b="1" kern="0" dirty="0" smtClean="0">
                <a:solidFill>
                  <a:srgbClr val="333399"/>
                </a:solidFill>
                <a:latin typeface="Arial"/>
                <a:ea typeface="ＭＳ Ｐゴシック" charset="-128"/>
                <a:cs typeface="+mj-cs"/>
              </a:rPr>
              <a:t>)</a:t>
            </a:r>
            <a:endParaRPr lang="en-US" dirty="0"/>
          </a:p>
        </p:txBody>
      </p:sp>
      <p:grpSp>
        <p:nvGrpSpPr>
          <p:cNvPr id="2" name="Group 23"/>
          <p:cNvGrpSpPr/>
          <p:nvPr/>
        </p:nvGrpSpPr>
        <p:grpSpPr>
          <a:xfrm>
            <a:off x="4582160" y="1469532"/>
            <a:ext cx="4472846" cy="4926465"/>
            <a:chOff x="4582160" y="1469532"/>
            <a:chExt cx="4472846" cy="4926465"/>
          </a:xfrm>
        </p:grpSpPr>
        <p:pic>
          <p:nvPicPr>
            <p:cNvPr id="23" name="Picture 22" descr="Screen shot 2012-05-09 at 8.27.26 AM.png"/>
            <p:cNvPicPr>
              <a:picLocks noChangeAspect="1"/>
            </p:cNvPicPr>
            <p:nvPr/>
          </p:nvPicPr>
          <p:blipFill>
            <a:blip r:embed="rId2"/>
            <a:srcRect l="5193" r="6060"/>
            <a:stretch>
              <a:fillRect/>
            </a:stretch>
          </p:blipFill>
          <p:spPr>
            <a:xfrm>
              <a:off x="4582160" y="1850184"/>
              <a:ext cx="3983489" cy="3811278"/>
            </a:xfrm>
            <a:prstGeom prst="rect">
              <a:avLst/>
            </a:prstGeom>
            <a:ln>
              <a:noFill/>
            </a:ln>
            <a:effectLst>
              <a:outerShdw blurRad="292100" dist="139700" dir="2700000" algn="tl" rotWithShape="0">
                <a:srgbClr val="333333">
                  <a:alpha val="65000"/>
                </a:srgbClr>
              </a:outerShdw>
            </a:effectLst>
          </p:spPr>
        </p:pic>
        <p:grpSp>
          <p:nvGrpSpPr>
            <p:cNvPr id="4" name="Group 42"/>
            <p:cNvGrpSpPr/>
            <p:nvPr/>
          </p:nvGrpSpPr>
          <p:grpSpPr>
            <a:xfrm>
              <a:off x="4792746" y="1469532"/>
              <a:ext cx="4262260" cy="4926465"/>
              <a:chOff x="4792746" y="1469532"/>
              <a:chExt cx="4262260" cy="4926465"/>
            </a:xfrm>
          </p:grpSpPr>
          <p:sp>
            <p:nvSpPr>
              <p:cNvPr id="5" name="TextBox 4"/>
              <p:cNvSpPr txBox="1"/>
              <p:nvPr/>
            </p:nvSpPr>
            <p:spPr>
              <a:xfrm>
                <a:off x="8246534" y="2692400"/>
                <a:ext cx="453970"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DC</a:t>
                </a:r>
                <a:endParaRPr lang="en-US" dirty="0"/>
              </a:p>
            </p:txBody>
          </p:sp>
          <p:cxnSp>
            <p:nvCxnSpPr>
              <p:cNvPr id="8" name="Straight Arrow Connector 7"/>
              <p:cNvCxnSpPr/>
              <p:nvPr/>
            </p:nvCxnSpPr>
            <p:spPr>
              <a:xfrm rot="10800000">
                <a:off x="7653868" y="2692400"/>
                <a:ext cx="592668" cy="135466"/>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1"/>
              </p:cNvCxnSpPr>
              <p:nvPr/>
            </p:nvCxnSpPr>
            <p:spPr>
              <a:xfrm rot="10800000" flipV="1">
                <a:off x="7442338" y="2877066"/>
                <a:ext cx="804197" cy="184666"/>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1"/>
              </p:cNvCxnSpPr>
              <p:nvPr/>
            </p:nvCxnSpPr>
            <p:spPr>
              <a:xfrm rot="10800000" flipV="1">
                <a:off x="7653868" y="2877066"/>
                <a:ext cx="592666" cy="729734"/>
              </a:xfrm>
              <a:prstGeom prst="straightConnector1">
                <a:avLst/>
              </a:prstGeom>
              <a:ln w="15875"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944964" y="2057401"/>
                <a:ext cx="620683"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LTCC</a:t>
                </a:r>
                <a:endParaRPr lang="en-US" dirty="0"/>
              </a:p>
            </p:txBody>
          </p:sp>
          <p:cxnSp>
            <p:nvCxnSpPr>
              <p:cNvPr id="16" name="Straight Arrow Connector 15"/>
              <p:cNvCxnSpPr/>
              <p:nvPr/>
            </p:nvCxnSpPr>
            <p:spPr>
              <a:xfrm rot="10800000" flipV="1">
                <a:off x="6358470" y="2252132"/>
                <a:ext cx="1586495" cy="575733"/>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324281" y="1501798"/>
                <a:ext cx="655573"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solidFill>
                      <a:srgbClr val="000090"/>
                    </a:solidFill>
                  </a:rPr>
                  <a:t>FTOF</a:t>
                </a:r>
                <a:endParaRPr lang="en-US" dirty="0">
                  <a:solidFill>
                    <a:srgbClr val="000090"/>
                  </a:solidFill>
                </a:endParaRPr>
              </a:p>
            </p:txBody>
          </p:sp>
          <p:cxnSp>
            <p:nvCxnSpPr>
              <p:cNvPr id="20" name="Straight Arrow Connector 19"/>
              <p:cNvCxnSpPr>
                <a:stCxn id="19" idx="1"/>
              </p:cNvCxnSpPr>
              <p:nvPr/>
            </p:nvCxnSpPr>
            <p:spPr>
              <a:xfrm rot="10800000" flipV="1">
                <a:off x="6561669" y="1686463"/>
                <a:ext cx="762612" cy="565667"/>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030683" y="1469532"/>
                <a:ext cx="659155"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solidFill>
                      <a:srgbClr val="000090"/>
                    </a:solidFill>
                  </a:rPr>
                  <a:t>PCAL</a:t>
                </a:r>
                <a:endParaRPr lang="en-US" dirty="0">
                  <a:solidFill>
                    <a:srgbClr val="000090"/>
                  </a:solidFill>
                </a:endParaRPr>
              </a:p>
            </p:txBody>
          </p:sp>
          <p:sp>
            <p:nvSpPr>
              <p:cNvPr id="26" name="TextBox 25"/>
              <p:cNvSpPr txBox="1"/>
              <p:nvPr/>
            </p:nvSpPr>
            <p:spPr>
              <a:xfrm>
                <a:off x="4792746" y="1882800"/>
                <a:ext cx="428322"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dirty="0" smtClean="0">
                    <a:solidFill>
                      <a:srgbClr val="000090"/>
                    </a:solidFill>
                  </a:rPr>
                  <a:t>EC</a:t>
                </a:r>
                <a:endParaRPr lang="en-US" dirty="0">
                  <a:solidFill>
                    <a:srgbClr val="000090"/>
                  </a:solidFill>
                </a:endParaRPr>
              </a:p>
            </p:txBody>
          </p:sp>
          <p:cxnSp>
            <p:nvCxnSpPr>
              <p:cNvPr id="27" name="Straight Arrow Connector 26"/>
              <p:cNvCxnSpPr/>
              <p:nvPr/>
            </p:nvCxnSpPr>
            <p:spPr>
              <a:xfrm rot="5400000">
                <a:off x="5874444" y="2039039"/>
                <a:ext cx="521729" cy="209250"/>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6200000" flipH="1">
                <a:off x="5175934" y="2297264"/>
                <a:ext cx="304801" cy="214532"/>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069155" y="5657332"/>
                <a:ext cx="684803"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HTCC</a:t>
                </a:r>
                <a:endParaRPr lang="en-US" dirty="0"/>
              </a:p>
            </p:txBody>
          </p:sp>
          <p:cxnSp>
            <p:nvCxnSpPr>
              <p:cNvPr id="34" name="Straight Arrow Connector 33"/>
              <p:cNvCxnSpPr/>
              <p:nvPr/>
            </p:nvCxnSpPr>
            <p:spPr>
              <a:xfrm rot="5400000" flipH="1" flipV="1">
                <a:off x="6264844" y="4597893"/>
                <a:ext cx="1356265" cy="762614"/>
              </a:xfrm>
              <a:prstGeom prst="straightConnector1">
                <a:avLst/>
              </a:prstGeom>
              <a:ln w="158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324281" y="5472667"/>
                <a:ext cx="1730725" cy="92333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solidFill>
                      <a:srgbClr val="000090"/>
                    </a:solidFill>
                  </a:rPr>
                  <a:t>Central Detector</a:t>
                </a:r>
              </a:p>
              <a:p>
                <a:r>
                  <a:rPr lang="en-US" dirty="0" smtClean="0">
                    <a:solidFill>
                      <a:srgbClr val="000090"/>
                    </a:solidFill>
                  </a:rPr>
                  <a:t>BST, BMT, FMT, </a:t>
                </a:r>
              </a:p>
              <a:p>
                <a:r>
                  <a:rPr lang="en-US" dirty="0" smtClean="0">
                    <a:solidFill>
                      <a:srgbClr val="000090"/>
                    </a:solidFill>
                  </a:rPr>
                  <a:t>CTOF, CND</a:t>
                </a:r>
                <a:endParaRPr lang="en-US" dirty="0">
                  <a:solidFill>
                    <a:srgbClr val="000090"/>
                  </a:solidFill>
                </a:endParaRPr>
              </a:p>
            </p:txBody>
          </p:sp>
          <p:cxnSp>
            <p:nvCxnSpPr>
              <p:cNvPr id="38" name="Straight Arrow Connector 37"/>
              <p:cNvCxnSpPr/>
              <p:nvPr/>
            </p:nvCxnSpPr>
            <p:spPr>
              <a:xfrm rot="16200000" flipV="1">
                <a:off x="8108159" y="5015177"/>
                <a:ext cx="595866" cy="319114"/>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sp>
        <p:nvSpPr>
          <p:cNvPr id="22" name="Footer Placeholder 21"/>
          <p:cNvSpPr>
            <a:spLocks noGrp="1"/>
          </p:cNvSpPr>
          <p:nvPr>
            <p:ph type="ftr" sz="quarter" idx="11"/>
          </p:nvPr>
        </p:nvSpPr>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6422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78808" y="106754"/>
            <a:ext cx="4562467"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Sensitivity/Digitization</a:t>
            </a:r>
            <a:endParaRPr lang="en-US" dirty="0"/>
          </a:p>
        </p:txBody>
      </p:sp>
      <p:graphicFrame>
        <p:nvGraphicFramePr>
          <p:cNvPr id="3" name="Table 2"/>
          <p:cNvGraphicFramePr>
            <a:graphicFrameLocks noGrp="1"/>
          </p:cNvGraphicFramePr>
          <p:nvPr/>
        </p:nvGraphicFramePr>
        <p:xfrm>
          <a:off x="1524000" y="1397000"/>
          <a:ext cx="6096000" cy="1483360"/>
        </p:xfrm>
        <a:graphic>
          <a:graphicData uri="http://schemas.openxmlformats.org/drawingml/2006/table">
            <a:tbl>
              <a:tblPr firstRow="1" bandRow="1">
                <a:tableStyleId>{2D5ABB26-0587-4C30-8999-92F81FD0307C}</a:tableStyleId>
              </a:tblPr>
              <a:tblGrid>
                <a:gridCol w="3048000"/>
                <a:gridCol w="3048000"/>
              </a:tblGrid>
              <a:tr h="370840">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
        <p:nvSpPr>
          <p:cNvPr id="6" name="TextBox 5"/>
          <p:cNvSpPr txBox="1"/>
          <p:nvPr/>
        </p:nvSpPr>
        <p:spPr>
          <a:xfrm>
            <a:off x="1564222" y="6335174"/>
            <a:ext cx="1118027" cy="307777"/>
          </a:xfrm>
          <a:prstGeom prst="rect">
            <a:avLst/>
          </a:prstGeom>
          <a:noFill/>
        </p:spPr>
        <p:txBody>
          <a:bodyPr wrap="none" rtlCol="0">
            <a:spAutoFit/>
          </a:bodyPr>
          <a:lstStyle/>
          <a:p>
            <a:r>
              <a:rPr lang="en-US" sz="1400" dirty="0" smtClean="0"/>
              <a:t>* In progress</a:t>
            </a:r>
            <a:endParaRPr lang="en-US" sz="1400" dirty="0"/>
          </a:p>
        </p:txBody>
      </p:sp>
      <p:sp>
        <p:nvSpPr>
          <p:cNvPr id="10" name="Footer Placeholder 9"/>
          <p:cNvSpPr>
            <a:spLocks noGrp="1"/>
          </p:cNvSpPr>
          <p:nvPr>
            <p:ph type="ftr" sz="quarter" idx="11"/>
          </p:nvPr>
        </p:nvSpPr>
        <p:spPr/>
        <p:txBody>
          <a:bodyPr/>
          <a:lstStyle/>
          <a:p>
            <a:r>
              <a:rPr lang="en-US" smtClean="0"/>
              <a:t>M. Ungaro</a:t>
            </a:r>
            <a:endParaRPr lang="en-US"/>
          </a:p>
        </p:txBody>
      </p:sp>
      <p:graphicFrame>
        <p:nvGraphicFramePr>
          <p:cNvPr id="11" name="Table 10"/>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56536884"/>
              </p:ext>
            </p:extLst>
          </p:nvPr>
        </p:nvGraphicFramePr>
        <p:xfrm>
          <a:off x="614466" y="956736"/>
          <a:ext cx="8030000" cy="5433000"/>
        </p:xfrm>
        <a:graphic>
          <a:graphicData uri="http://schemas.openxmlformats.org/drawingml/2006/table">
            <a:tbl>
              <a:tblPr firstRow="1" bandRow="1">
                <a:tableStyleId>{5C22544A-7EE6-4342-B048-85BDC9FD1C3A}</a:tableStyleId>
              </a:tblPr>
              <a:tblGrid>
                <a:gridCol w="760956"/>
                <a:gridCol w="4504873"/>
                <a:gridCol w="2031805"/>
                <a:gridCol w="732366"/>
              </a:tblGrid>
              <a:tr h="353939">
                <a:tc>
                  <a:txBody>
                    <a:bodyPr/>
                    <a:lstStyle/>
                    <a:p>
                      <a:r>
                        <a:rPr lang="en-US" sz="1000" dirty="0" smtClean="0"/>
                        <a:t>Detector</a:t>
                      </a:r>
                      <a:endParaRPr lang="en-US" sz="1000" dirty="0"/>
                    </a:p>
                  </a:txBody>
                  <a:tcPr/>
                </a:tc>
                <a:tc>
                  <a:txBody>
                    <a:bodyPr/>
                    <a:lstStyle/>
                    <a:p>
                      <a:r>
                        <a:rPr lang="en-US" sz="1000" dirty="0" smtClean="0"/>
                        <a:t>Sensitivity</a:t>
                      </a:r>
                      <a:endParaRPr lang="en-US" sz="1000" dirty="0"/>
                    </a:p>
                  </a:txBody>
                  <a:tcPr/>
                </a:tc>
                <a:tc>
                  <a:txBody>
                    <a:bodyPr/>
                    <a:lstStyle/>
                    <a:p>
                      <a:r>
                        <a:rPr lang="en-US" sz="1000" dirty="0" smtClean="0"/>
                        <a:t>Digitization</a:t>
                      </a:r>
                      <a:endParaRPr lang="en-US" sz="1000" dirty="0"/>
                    </a:p>
                  </a:txBody>
                  <a:tcPr/>
                </a:tc>
                <a:tc>
                  <a:txBody>
                    <a:bodyPr/>
                    <a:lstStyle/>
                    <a:p>
                      <a:r>
                        <a:rPr lang="en-US" sz="1000" dirty="0" smtClean="0"/>
                        <a:t>Time Window</a:t>
                      </a:r>
                      <a:endParaRPr lang="en-US" sz="1000" dirty="0"/>
                    </a:p>
                  </a:txBody>
                  <a:tcPr/>
                </a:tc>
              </a:tr>
              <a:tr h="439400">
                <a:tc>
                  <a:txBody>
                    <a:bodyPr/>
                    <a:lstStyle/>
                    <a:p>
                      <a:r>
                        <a:rPr lang="en-US" sz="1000" dirty="0" smtClean="0"/>
                        <a:t>BST</a:t>
                      </a:r>
                      <a:endParaRPr lang="en-US" sz="1000" dirty="0"/>
                    </a:p>
                  </a:txBody>
                  <a:tcPr/>
                </a:tc>
                <a:tc>
                  <a:txBody>
                    <a:bodyPr/>
                    <a:lstStyle/>
                    <a:p>
                      <a:r>
                        <a:rPr lang="en-US" sz="1000" baseline="0" dirty="0" smtClean="0"/>
                        <a:t>3 or 4 regions, 2 layers/</a:t>
                      </a:r>
                      <a:r>
                        <a:rPr lang="en-US" sz="1000" baseline="0" dirty="0" err="1" smtClean="0"/>
                        <a:t>reg</a:t>
                      </a:r>
                      <a:r>
                        <a:rPr lang="en-US" sz="1000" baseline="0" dirty="0" smtClean="0"/>
                        <a:t>, 3 modules/lay, 256 variable angle strips /lay. Charge Sharing, Electronic Noise.</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3 bit</a:t>
                      </a:r>
                      <a:r>
                        <a:rPr lang="en-US" sz="1000" baseline="0" dirty="0" smtClean="0"/>
                        <a:t> ADC, region/layer/strip #</a:t>
                      </a:r>
                    </a:p>
                    <a:p>
                      <a:endParaRPr lang="en-US" sz="1000" dirty="0"/>
                    </a:p>
                  </a:txBody>
                  <a:tcPr/>
                </a:tc>
                <a:tc>
                  <a:txBody>
                    <a:bodyPr/>
                    <a:lstStyle/>
                    <a:p>
                      <a:r>
                        <a:rPr lang="en-US" sz="1000" dirty="0" smtClean="0"/>
                        <a:t>130 ns</a:t>
                      </a:r>
                      <a:endParaRPr lang="en-US" sz="1000" dirty="0"/>
                    </a:p>
                  </a:txBody>
                  <a:tcPr/>
                </a:tc>
              </a:tr>
              <a:tr h="230443">
                <a:tc>
                  <a:txBody>
                    <a:bodyPr/>
                    <a:lstStyle/>
                    <a:p>
                      <a:r>
                        <a:rPr lang="en-US" sz="1000" smtClean="0"/>
                        <a:t>BMT/FMT</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3 or 4 regions, 2 layers/</a:t>
                      </a:r>
                      <a:r>
                        <a:rPr lang="en-US" sz="1000" dirty="0" err="1" smtClean="0"/>
                        <a:t>reg</a:t>
                      </a:r>
                      <a:r>
                        <a:rPr lang="en-US" sz="1000" dirty="0" smtClean="0"/>
                        <a:t>, 3 tiles/lay</a:t>
                      </a:r>
                      <a:r>
                        <a:rPr lang="en-US" sz="1000" smtClean="0"/>
                        <a:t>, 1000 </a:t>
                      </a:r>
                      <a:r>
                        <a:rPr lang="en-US" sz="1000" dirty="0" smtClean="0"/>
                        <a:t>strips /tiles. Charge Sharing, Lorentz Angle.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12 bit</a:t>
                      </a:r>
                      <a:r>
                        <a:rPr lang="en-US" sz="1000" baseline="0" dirty="0" smtClean="0"/>
                        <a:t> ADC, region/layer/tile/strip #</a:t>
                      </a:r>
                    </a:p>
                    <a:p>
                      <a:endParaRPr lang="en-US" sz="1000" dirty="0"/>
                    </a:p>
                  </a:txBody>
                  <a:tcPr/>
                </a:tc>
                <a:tc>
                  <a:txBody>
                    <a:bodyPr/>
                    <a:lstStyle/>
                    <a:p>
                      <a:r>
                        <a:rPr lang="en-US" sz="1000" dirty="0" smtClean="0"/>
                        <a:t>130 ns</a:t>
                      </a:r>
                      <a:endParaRPr lang="en-US" sz="1000" dirty="0"/>
                    </a:p>
                  </a:txBody>
                  <a:tcPr/>
                </a:tc>
              </a:tr>
              <a:tr h="353939">
                <a:tc>
                  <a:txBody>
                    <a:bodyPr/>
                    <a:lstStyle/>
                    <a:p>
                      <a:r>
                        <a:rPr lang="en-US" sz="1000" dirty="0" smtClean="0"/>
                        <a:t>CTOF</a:t>
                      </a:r>
                      <a:endParaRPr lang="en-US" sz="1000" dirty="0"/>
                    </a:p>
                  </a:txBody>
                  <a:tcPr/>
                </a:tc>
                <a:tc>
                  <a:txBody>
                    <a:bodyPr/>
                    <a:lstStyle/>
                    <a:p>
                      <a:r>
                        <a:rPr kumimoji="0" lang="en-US" sz="1000" b="0" i="0" u="none" strike="noStrike" kern="1200" cap="none" spc="0" normalizeH="0" baseline="0" noProof="0" dirty="0" smtClean="0">
                          <a:ln>
                            <a:noFill/>
                          </a:ln>
                          <a:solidFill>
                            <a:prstClr val="black"/>
                          </a:solidFill>
                          <a:effectLst/>
                          <a:uLnTx/>
                          <a:uFillTx/>
                          <a:latin typeface="+mn-lt"/>
                          <a:ea typeface="+mn-ea"/>
                          <a:cs typeface="+mn-cs"/>
                        </a:rPr>
                        <a:t>58 </a:t>
                      </a:r>
                      <a:r>
                        <a:rPr lang="en-US" sz="1000" baseline="0" dirty="0" err="1" smtClean="0"/>
                        <a:t>scintillators</a:t>
                      </a:r>
                      <a:r>
                        <a:rPr lang="en-US" sz="1000" baseline="0" dirty="0" smtClean="0"/>
                        <a:t> , (photo-sensor quantum efficiency, attenuation length, effective velocity*)</a:t>
                      </a:r>
                      <a:endParaRPr lang="en-US" sz="1000" dirty="0"/>
                    </a:p>
                  </a:txBody>
                  <a:tcPr/>
                </a:tc>
                <a:tc>
                  <a:txBody>
                    <a:bodyPr/>
                    <a:lstStyle/>
                    <a:p>
                      <a:r>
                        <a:rPr lang="en-US" sz="1000" dirty="0" smtClean="0"/>
                        <a:t>Paddle #, (ADC, TDC*) </a:t>
                      </a:r>
                      <a:endParaRPr lang="en-US" sz="1000" dirty="0"/>
                    </a:p>
                  </a:txBody>
                  <a:tcPr/>
                </a:tc>
                <a:tc>
                  <a:txBody>
                    <a:bodyPr/>
                    <a:lstStyle/>
                    <a:p>
                      <a:r>
                        <a:rPr lang="en-US" sz="1000" dirty="0" smtClean="0"/>
                        <a:t>4</a:t>
                      </a:r>
                      <a:r>
                        <a:rPr lang="en-US" sz="1000" baseline="0" dirty="0" smtClean="0"/>
                        <a:t> </a:t>
                      </a:r>
                      <a:r>
                        <a:rPr lang="en-US" sz="1000" dirty="0" smtClean="0"/>
                        <a:t>ns</a:t>
                      </a:r>
                      <a:endParaRPr lang="en-US" sz="1000" dirty="0"/>
                    </a:p>
                  </a:txBody>
                  <a:tcPr/>
                </a:tc>
              </a:tr>
              <a:tr h="439400">
                <a:tc>
                  <a:txBody>
                    <a:bodyPr/>
                    <a:lstStyle/>
                    <a:p>
                      <a:r>
                        <a:rPr lang="en-US" sz="1000" dirty="0" smtClean="0"/>
                        <a:t>CND</a:t>
                      </a:r>
                      <a:endParaRPr lang="en-US" sz="1000" dirty="0"/>
                    </a:p>
                  </a:txBody>
                  <a:tcPr/>
                </a:tc>
                <a:tc>
                  <a:txBody>
                    <a:bodyPr/>
                    <a:lstStyle/>
                    <a:p>
                      <a:r>
                        <a:rPr lang="en-US" sz="1000" dirty="0" smtClean="0"/>
                        <a:t>3 or 4 layers, 48</a:t>
                      </a:r>
                      <a:r>
                        <a:rPr lang="en-US" sz="1000" baseline="0" dirty="0" smtClean="0"/>
                        <a:t> </a:t>
                      </a:r>
                      <a:r>
                        <a:rPr lang="en-US" sz="1000" baseline="0" dirty="0" err="1" smtClean="0"/>
                        <a:t>scintillators</a:t>
                      </a:r>
                      <a:r>
                        <a:rPr lang="en-US" sz="1000" baseline="0" dirty="0" smtClean="0"/>
                        <a:t> each, photo-sensor quantum efficiency, attenuation length, effective velocity, Birks Effect,  paddle resolution</a:t>
                      </a:r>
                      <a:endParaRPr lang="en-US" sz="1000" dirty="0"/>
                    </a:p>
                  </a:txBody>
                  <a:tcPr/>
                </a:tc>
                <a:tc>
                  <a:txBody>
                    <a:bodyPr/>
                    <a:lstStyle/>
                    <a:p>
                      <a:r>
                        <a:rPr lang="en-US" sz="1000" dirty="0" smtClean="0"/>
                        <a:t>Region, Paddle #, ADC, TDC</a:t>
                      </a:r>
                      <a:endParaRPr lang="en-US" sz="1000" dirty="0"/>
                    </a:p>
                  </a:txBody>
                  <a:tcPr/>
                </a:tc>
                <a:tc>
                  <a:txBody>
                    <a:bodyPr/>
                    <a:lstStyle/>
                    <a:p>
                      <a:r>
                        <a:rPr lang="en-US" sz="1000" dirty="0" smtClean="0"/>
                        <a:t>4 ns</a:t>
                      </a:r>
                      <a:endParaRPr lang="en-US" sz="1000" dirty="0"/>
                    </a:p>
                  </a:txBody>
                  <a:tcPr/>
                </a:tc>
              </a:tr>
              <a:tr h="439400">
                <a:tc>
                  <a:txBody>
                    <a:bodyPr/>
                    <a:lstStyle/>
                    <a:p>
                      <a:r>
                        <a:rPr lang="en-US" sz="1000" dirty="0" smtClean="0"/>
                        <a:t>HTCC</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mn-ea"/>
                          <a:cs typeface="+mn-cs"/>
                        </a:rPr>
                        <a:t>12 sectors, 4 layers. Wavelength-dependent PMT quantum efficiency and gas, mirrors refraction indexes. </a:t>
                      </a:r>
                      <a:endParaRPr lang="en-US" sz="1000" dirty="0"/>
                    </a:p>
                  </a:txBody>
                  <a:tcPr/>
                </a:tc>
                <a:tc>
                  <a:txBody>
                    <a:bodyPr/>
                    <a:lstStyle/>
                    <a:p>
                      <a:r>
                        <a:rPr lang="en-US" sz="1000" dirty="0" smtClean="0"/>
                        <a:t>PMT#, ADC, TDC</a:t>
                      </a:r>
                      <a:endParaRPr lang="en-US" sz="1000" dirty="0"/>
                    </a:p>
                  </a:txBody>
                  <a:tcPr/>
                </a:tc>
                <a:tc>
                  <a:txBody>
                    <a:bodyPr/>
                    <a:lstStyle/>
                    <a:p>
                      <a:r>
                        <a:rPr lang="en-US" sz="1000" dirty="0" smtClean="0"/>
                        <a:t>100 ns</a:t>
                      </a:r>
                      <a:endParaRPr lang="en-US" sz="1000" dirty="0"/>
                    </a:p>
                  </a:txBody>
                  <a:tcPr/>
                </a:tc>
              </a:tr>
              <a:tr h="353939">
                <a:tc>
                  <a:txBody>
                    <a:bodyPr/>
                    <a:lstStyle/>
                    <a:p>
                      <a:r>
                        <a:rPr lang="en-US" sz="1000" dirty="0" smtClean="0"/>
                        <a:t>DC</a:t>
                      </a:r>
                      <a:endParaRPr lang="en-US" sz="1000" dirty="0"/>
                    </a:p>
                  </a:txBody>
                  <a:tcPr/>
                </a:tc>
                <a:tc>
                  <a:txBody>
                    <a:bodyPr/>
                    <a:lstStyle/>
                    <a:p>
                      <a:r>
                        <a:rPr lang="en-US" sz="1000" dirty="0" smtClean="0"/>
                        <a:t>3</a:t>
                      </a:r>
                      <a:r>
                        <a:rPr lang="en-US" sz="1000" baseline="0" dirty="0" smtClean="0"/>
                        <a:t> regions 2 </a:t>
                      </a:r>
                      <a:r>
                        <a:rPr lang="en-US" sz="1000" baseline="0" dirty="0" err="1" smtClean="0"/>
                        <a:t>Superlayers/reg</a:t>
                      </a:r>
                      <a:r>
                        <a:rPr lang="en-US" sz="1000" baseline="0" dirty="0" smtClean="0"/>
                        <a:t> 6 layers/SL. DOCA, drift velocity, cell resolution.</a:t>
                      </a:r>
                      <a:endParaRPr lang="en-US" sz="1000" dirty="0"/>
                    </a:p>
                  </a:txBody>
                  <a:tcPr/>
                </a:tc>
                <a:tc>
                  <a:txBody>
                    <a:bodyPr/>
                    <a:lstStyle/>
                    <a:p>
                      <a:r>
                        <a:rPr lang="en-US" sz="1000" dirty="0" smtClean="0"/>
                        <a:t>Sector, Region, SL, L, wire #, (ADC, TDC*)</a:t>
                      </a:r>
                      <a:endParaRPr lang="en-US" sz="1000" dirty="0"/>
                    </a:p>
                  </a:txBody>
                  <a:tcPr/>
                </a:tc>
                <a:tc>
                  <a:txBody>
                    <a:bodyPr/>
                    <a:lstStyle/>
                    <a:p>
                      <a:r>
                        <a:rPr lang="en-US" sz="1000" dirty="0" smtClean="0"/>
                        <a:t>250, 500 ns</a:t>
                      </a:r>
                      <a:endParaRPr lang="en-US" sz="1000" dirty="0"/>
                    </a:p>
                  </a:txBody>
                  <a:tcPr/>
                </a:tc>
              </a:tr>
              <a:tr h="626200">
                <a:tc>
                  <a:txBody>
                    <a:bodyPr/>
                    <a:lstStyle/>
                    <a:p>
                      <a:r>
                        <a:rPr lang="en-US" sz="1000" dirty="0" smtClean="0"/>
                        <a:t>LTCC</a:t>
                      </a:r>
                      <a:endParaRPr 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mn-ea"/>
                          <a:cs typeface="+mn-cs"/>
                        </a:rPr>
                        <a:t>36 elliptical, 36 hyperbolical mirrors, WC*, PMT. (Wavelength-dependent PMT quantum efficiency and gas, mirrors refraction indexes*). Number of photoelectrons and timing.</a:t>
                      </a:r>
                    </a:p>
                    <a:p>
                      <a:endParaRPr lang="en-US" sz="1000" dirty="0"/>
                    </a:p>
                  </a:txBody>
                  <a:tcPr/>
                </a:tc>
                <a:tc>
                  <a:txBody>
                    <a:bodyPr/>
                    <a:lstStyle/>
                    <a:p>
                      <a:r>
                        <a:rPr lang="en-US" sz="1000" dirty="0" smtClean="0"/>
                        <a:t>Sector, PMT# L/R, (ADC, TDC*)</a:t>
                      </a:r>
                      <a:endParaRPr lang="en-US" sz="1000" dirty="0"/>
                    </a:p>
                  </a:txBody>
                  <a:tcPr/>
                </a:tc>
                <a:tc>
                  <a:txBody>
                    <a:bodyPr/>
                    <a:lstStyle/>
                    <a:p>
                      <a:r>
                        <a:rPr lang="en-US" sz="1000" dirty="0" smtClean="0"/>
                        <a:t>100 ns</a:t>
                      </a:r>
                      <a:endParaRPr lang="en-US" sz="1000" dirty="0"/>
                    </a:p>
                  </a:txBody>
                  <a:tcPr/>
                </a:tc>
              </a:tr>
              <a:tr h="353939">
                <a:tc>
                  <a:txBody>
                    <a:bodyPr/>
                    <a:lstStyle/>
                    <a:p>
                      <a:r>
                        <a:rPr lang="en-US" sz="1000" dirty="0" smtClean="0"/>
                        <a:t>FTOF</a:t>
                      </a:r>
                      <a:endParaRPr lang="en-US" sz="1000" dirty="0"/>
                    </a:p>
                  </a:txBody>
                  <a:tcPr/>
                </a:tc>
                <a:tc>
                  <a:txBody>
                    <a:bodyPr/>
                    <a:lstStyle/>
                    <a:p>
                      <a:r>
                        <a:rPr lang="en-US" sz="1000" dirty="0" smtClean="0"/>
                        <a:t>3 panels,</a:t>
                      </a:r>
                      <a:r>
                        <a:rPr lang="en-US" sz="1000" baseline="0" dirty="0" smtClean="0"/>
                        <a:t> 5, 56, 120 paddles. photo-sensor quantum efficiency, attenuation length, effective velocity*</a:t>
                      </a:r>
                      <a:endParaRPr lang="en-US" sz="1000" dirty="0"/>
                    </a:p>
                  </a:txBody>
                  <a:tcPr/>
                </a:tc>
                <a:tc>
                  <a:txBody>
                    <a:bodyPr/>
                    <a:lstStyle/>
                    <a:p>
                      <a:r>
                        <a:rPr lang="en-US" sz="1000" dirty="0" smtClean="0"/>
                        <a:t>Sector, Panel, PMT#, ADC, TDC</a:t>
                      </a:r>
                      <a:endParaRPr lang="en-US" sz="1000" dirty="0"/>
                    </a:p>
                  </a:txBody>
                  <a:tcPr/>
                </a:tc>
                <a:tc>
                  <a:txBody>
                    <a:bodyPr/>
                    <a:lstStyle/>
                    <a:p>
                      <a:r>
                        <a:rPr lang="en-US" sz="1000" dirty="0" smtClean="0"/>
                        <a:t>4 ns</a:t>
                      </a:r>
                      <a:endParaRPr lang="en-US" sz="1000" dirty="0"/>
                    </a:p>
                  </a:txBody>
                  <a:tcPr/>
                </a:tc>
              </a:tr>
              <a:tr h="353939">
                <a:tc>
                  <a:txBody>
                    <a:bodyPr/>
                    <a:lstStyle/>
                    <a:p>
                      <a:r>
                        <a:rPr lang="en-US" sz="1000" dirty="0" smtClean="0"/>
                        <a:t>PCAL</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15 </a:t>
                      </a:r>
                      <a:r>
                        <a:rPr lang="en-US" sz="1000" baseline="0" dirty="0" smtClean="0"/>
                        <a:t> </a:t>
                      </a:r>
                      <a:r>
                        <a:rPr lang="en-US" sz="1000" dirty="0" smtClean="0"/>
                        <a:t>layers, </a:t>
                      </a:r>
                      <a:r>
                        <a:rPr lang="en-US" sz="1000" dirty="0" err="1" smtClean="0"/>
                        <a:t>u,v,w</a:t>
                      </a:r>
                      <a:r>
                        <a:rPr lang="en-US" sz="1000" dirty="0" smtClean="0"/>
                        <a:t> views,</a:t>
                      </a:r>
                      <a:r>
                        <a:rPr lang="en-US" sz="1000" baseline="0" dirty="0" smtClean="0"/>
                        <a:t> 24 </a:t>
                      </a:r>
                      <a:r>
                        <a:rPr lang="en-US" sz="1000" baseline="0" dirty="0" err="1" smtClean="0"/>
                        <a:t>scintillators</a:t>
                      </a:r>
                      <a:r>
                        <a:rPr lang="en-US" sz="1000" baseline="0" dirty="0" smtClean="0"/>
                        <a:t>/view </a:t>
                      </a:r>
                      <a:r>
                        <a:rPr lang="en-US" sz="1000" dirty="0" smtClean="0"/>
                        <a:t>, </a:t>
                      </a:r>
                      <a:r>
                        <a:rPr lang="en-US" sz="1000" baseline="0" dirty="0" smtClean="0"/>
                        <a:t>attenuation length, effective velocity, PMT gain, number of photons/charge</a:t>
                      </a:r>
                      <a:endParaRPr lang="en-US" sz="10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Sector, stack, view, strip, ADC, TDC</a:t>
                      </a:r>
                    </a:p>
                  </a:txBody>
                  <a:tcPr/>
                </a:tc>
                <a:tc>
                  <a:txBody>
                    <a:bodyPr/>
                    <a:lstStyle/>
                    <a:p>
                      <a:r>
                        <a:rPr lang="en-US" sz="1000" dirty="0" smtClean="0"/>
                        <a:t>200 ns</a:t>
                      </a:r>
                      <a:endParaRPr lang="en-US" sz="1000" dirty="0"/>
                    </a:p>
                  </a:txBody>
                  <a:tcPr/>
                </a:tc>
              </a:tr>
              <a:tr h="353939">
                <a:tc>
                  <a:txBody>
                    <a:bodyPr/>
                    <a:lstStyle/>
                    <a:p>
                      <a:r>
                        <a:rPr lang="en-US" sz="1000" dirty="0" smtClean="0"/>
                        <a:t>EC</a:t>
                      </a:r>
                      <a:endParaRPr lang="en-US" sz="1000" dirty="0"/>
                    </a:p>
                  </a:txBody>
                  <a:tcPr/>
                </a:tc>
                <a:tc>
                  <a:txBody>
                    <a:bodyPr/>
                    <a:lstStyle/>
                    <a:p>
                      <a:r>
                        <a:rPr lang="en-US" sz="1000" dirty="0" smtClean="0"/>
                        <a:t>39</a:t>
                      </a:r>
                      <a:r>
                        <a:rPr lang="en-US" sz="1000" baseline="0" dirty="0" smtClean="0"/>
                        <a:t> </a:t>
                      </a:r>
                      <a:r>
                        <a:rPr lang="en-US" sz="1000" dirty="0" smtClean="0"/>
                        <a:t>layers, </a:t>
                      </a:r>
                      <a:r>
                        <a:rPr lang="en-US" sz="1000" dirty="0" err="1" smtClean="0"/>
                        <a:t>u</a:t>
                      </a:r>
                      <a:r>
                        <a:rPr lang="en-US" sz="1000" dirty="0" smtClean="0"/>
                        <a:t>, </a:t>
                      </a:r>
                      <a:r>
                        <a:rPr lang="en-US" sz="1000" dirty="0" err="1" smtClean="0"/>
                        <a:t>v</a:t>
                      </a:r>
                      <a:r>
                        <a:rPr lang="en-US" sz="1000" dirty="0" smtClean="0"/>
                        <a:t>, </a:t>
                      </a:r>
                      <a:r>
                        <a:rPr lang="en-US" sz="1000" dirty="0" err="1" smtClean="0"/>
                        <a:t>w</a:t>
                      </a:r>
                      <a:r>
                        <a:rPr lang="en-US" sz="1000" dirty="0" smtClean="0"/>
                        <a:t> views, 36 </a:t>
                      </a:r>
                      <a:r>
                        <a:rPr lang="en-US" sz="1000" dirty="0" err="1" smtClean="0"/>
                        <a:t>scintillators</a:t>
                      </a:r>
                      <a:r>
                        <a:rPr lang="en-US" sz="1000" dirty="0" smtClean="0"/>
                        <a:t>/view, </a:t>
                      </a:r>
                      <a:r>
                        <a:rPr lang="en-US" sz="1000" baseline="0" dirty="0" smtClean="0"/>
                        <a:t>attenuation length, effective velocity, PMT gain, number of photons/charge</a:t>
                      </a:r>
                      <a:endParaRPr lang="en-US" sz="1000" dirty="0"/>
                    </a:p>
                  </a:txBody>
                  <a:tcPr/>
                </a:tc>
                <a:tc>
                  <a:txBody>
                    <a:bodyPr/>
                    <a:lstStyle/>
                    <a:p>
                      <a:r>
                        <a:rPr lang="en-US" sz="1000" dirty="0" smtClean="0"/>
                        <a:t>Sector, stack, view, strip, ADC, TDC</a:t>
                      </a:r>
                      <a:endParaRPr lang="en-US" sz="1000" dirty="0"/>
                    </a:p>
                  </a:txBody>
                  <a:tcPr/>
                </a:tc>
                <a:tc>
                  <a:txBody>
                    <a:bodyPr/>
                    <a:lstStyle/>
                    <a:p>
                      <a:r>
                        <a:rPr lang="en-US" sz="1000" dirty="0" smtClean="0"/>
                        <a:t>200 ns</a:t>
                      </a:r>
                      <a:endParaRPr lang="en-US" sz="1000" dirty="0"/>
                    </a:p>
                  </a:txBody>
                  <a:tcPr/>
                </a:tc>
              </a:tr>
              <a:tr h="353939">
                <a:tc>
                  <a:txBody>
                    <a:bodyPr/>
                    <a:lstStyle/>
                    <a:p>
                      <a:r>
                        <a:rPr lang="en-US" sz="1000" dirty="0" smtClean="0"/>
                        <a:t>RICH</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mn-ea"/>
                          <a:cs typeface="+mn-cs"/>
                        </a:rPr>
                        <a:t>Wavelength-dependent PMT quantum efficiency and gas, mirrors refraction indexes. Multi-channel PMT</a:t>
                      </a:r>
                      <a:endParaRPr lang="en-US" sz="1000" dirty="0"/>
                    </a:p>
                  </a:txBody>
                  <a:tcPr/>
                </a:tc>
                <a:tc>
                  <a:txBody>
                    <a:bodyPr/>
                    <a:lstStyle/>
                    <a:p>
                      <a:r>
                        <a:rPr lang="en-US" sz="1000" dirty="0" smtClean="0"/>
                        <a:t>Multi-channel</a:t>
                      </a:r>
                      <a:r>
                        <a:rPr lang="en-US" sz="1000" baseline="0" dirty="0" smtClean="0"/>
                        <a:t> PMT#, ADC, TDC</a:t>
                      </a:r>
                      <a:endParaRPr lang="en-US" sz="1000" dirty="0"/>
                    </a:p>
                  </a:txBody>
                  <a:tcPr/>
                </a:tc>
                <a:tc>
                  <a:txBody>
                    <a:bodyPr/>
                    <a:lstStyle/>
                    <a:p>
                      <a:r>
                        <a:rPr lang="en-US" sz="1000" dirty="0" smtClean="0"/>
                        <a:t>4 ns</a:t>
                      </a:r>
                      <a:endParaRPr lang="en-US" sz="1000" dirty="0"/>
                    </a:p>
                  </a:txBody>
                  <a:tcPr/>
                </a:tc>
              </a:tr>
              <a:tr h="230443">
                <a:tc>
                  <a:txBody>
                    <a:bodyPr/>
                    <a:lstStyle/>
                    <a:p>
                      <a:r>
                        <a:rPr lang="en-US" sz="1000" dirty="0" smtClean="0"/>
                        <a:t>FT</a:t>
                      </a:r>
                      <a:endParaRPr lang="en-US" sz="1000" dirty="0"/>
                    </a:p>
                  </a:txBody>
                  <a:tcPr/>
                </a:tc>
                <a:tc>
                  <a:txBody>
                    <a:bodyPr/>
                    <a:lstStyle/>
                    <a:p>
                      <a:r>
                        <a:rPr lang="en-US" sz="1000" dirty="0" smtClean="0"/>
                        <a:t>Light Yield for PbWO4, APD Quantum Efficiency, gain, noise. </a:t>
                      </a:r>
                      <a:endParaRPr lang="en-US" sz="1000" dirty="0"/>
                    </a:p>
                  </a:txBody>
                  <a:tcPr/>
                </a:tc>
                <a:tc>
                  <a:txBody>
                    <a:bodyPr/>
                    <a:lstStyle/>
                    <a:p>
                      <a:r>
                        <a:rPr lang="en-US" sz="1000" smtClean="0"/>
                        <a:t>PMT#, ADC, TDC</a:t>
                      </a:r>
                      <a:endParaRPr lang="en-US" sz="1000" dirty="0"/>
                    </a:p>
                  </a:txBody>
                  <a:tcPr/>
                </a:tc>
                <a:tc>
                  <a:txBody>
                    <a:bodyPr/>
                    <a:lstStyle/>
                    <a:p>
                      <a:r>
                        <a:rPr lang="en-US" sz="1000" dirty="0" smtClean="0"/>
                        <a:t>132 ns</a:t>
                      </a:r>
                      <a:endParaRPr lang="en-US" sz="1000" dirty="0"/>
                    </a:p>
                  </a:txBody>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98972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78808" y="106754"/>
            <a:ext cx="4562467"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Sensitivity/Digitization</a:t>
            </a:r>
            <a:endParaRPr lang="en-US" dirty="0"/>
          </a:p>
        </p:txBody>
      </p:sp>
      <p:graphicFrame>
        <p:nvGraphicFramePr>
          <p:cNvPr id="3" name="Table 2"/>
          <p:cNvGraphicFramePr>
            <a:graphicFrameLocks noGrp="1"/>
          </p:cNvGraphicFramePr>
          <p:nvPr/>
        </p:nvGraphicFramePr>
        <p:xfrm>
          <a:off x="1524000" y="1397000"/>
          <a:ext cx="6096000" cy="1483360"/>
        </p:xfrm>
        <a:graphic>
          <a:graphicData uri="http://schemas.openxmlformats.org/drawingml/2006/table">
            <a:tbl>
              <a:tblPr firstRow="1" bandRow="1">
                <a:tableStyleId>{2D5ABB26-0587-4C30-8999-92F81FD0307C}</a:tableStyleId>
              </a:tblPr>
              <a:tblGrid>
                <a:gridCol w="3048000"/>
                <a:gridCol w="3048000"/>
              </a:tblGrid>
              <a:tr h="370840">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67918991"/>
              </p:ext>
            </p:extLst>
          </p:nvPr>
        </p:nvGraphicFramePr>
        <p:xfrm>
          <a:off x="614466" y="956736"/>
          <a:ext cx="8030000" cy="5433000"/>
        </p:xfrm>
        <a:graphic>
          <a:graphicData uri="http://schemas.openxmlformats.org/drawingml/2006/table">
            <a:tbl>
              <a:tblPr firstRow="1" bandRow="1">
                <a:tableStyleId>{5C22544A-7EE6-4342-B048-85BDC9FD1C3A}</a:tableStyleId>
              </a:tblPr>
              <a:tblGrid>
                <a:gridCol w="760956"/>
                <a:gridCol w="4504873"/>
                <a:gridCol w="2082605"/>
                <a:gridCol w="681566"/>
              </a:tblGrid>
              <a:tr h="353939">
                <a:tc>
                  <a:txBody>
                    <a:bodyPr/>
                    <a:lstStyle/>
                    <a:p>
                      <a:r>
                        <a:rPr lang="en-US" sz="1000" dirty="0" smtClean="0"/>
                        <a:t>Detector</a:t>
                      </a:r>
                      <a:endParaRPr lang="en-US" sz="1000" dirty="0"/>
                    </a:p>
                  </a:txBody>
                  <a:tcPr/>
                </a:tc>
                <a:tc>
                  <a:txBody>
                    <a:bodyPr/>
                    <a:lstStyle/>
                    <a:p>
                      <a:r>
                        <a:rPr lang="en-US" sz="1000" dirty="0" smtClean="0"/>
                        <a:t>Sensitivity</a:t>
                      </a:r>
                      <a:endParaRPr lang="en-US" sz="1000" dirty="0"/>
                    </a:p>
                  </a:txBody>
                  <a:tcPr/>
                </a:tc>
                <a:tc>
                  <a:txBody>
                    <a:bodyPr/>
                    <a:lstStyle/>
                    <a:p>
                      <a:r>
                        <a:rPr lang="en-US" sz="1000" dirty="0" smtClean="0"/>
                        <a:t>Digitization</a:t>
                      </a:r>
                      <a:endParaRPr lang="en-US" sz="1000" dirty="0"/>
                    </a:p>
                  </a:txBody>
                  <a:tcPr/>
                </a:tc>
                <a:tc>
                  <a:txBody>
                    <a:bodyPr/>
                    <a:lstStyle/>
                    <a:p>
                      <a:r>
                        <a:rPr lang="en-US" sz="1000" dirty="0" smtClean="0"/>
                        <a:t>Time Window</a:t>
                      </a:r>
                      <a:endParaRPr lang="en-US" sz="1000" dirty="0"/>
                    </a:p>
                  </a:txBody>
                  <a:tcPr/>
                </a:tc>
              </a:tr>
              <a:tr h="439400">
                <a:tc>
                  <a:txBody>
                    <a:bodyPr/>
                    <a:lstStyle/>
                    <a:p>
                      <a:r>
                        <a:rPr lang="en-US" sz="1000" dirty="0" smtClean="0"/>
                        <a:t>BST</a:t>
                      </a:r>
                      <a:endParaRPr lang="en-US" sz="1000" dirty="0"/>
                    </a:p>
                  </a:txBody>
                  <a:tcPr/>
                </a:tc>
                <a:tc>
                  <a:txBody>
                    <a:bodyPr/>
                    <a:lstStyle/>
                    <a:p>
                      <a:r>
                        <a:rPr lang="en-US" sz="1000" b="1" baseline="0" dirty="0" smtClean="0"/>
                        <a:t>3 or 4 regions, 2 layers/</a:t>
                      </a:r>
                      <a:r>
                        <a:rPr lang="en-US" sz="1000" b="1" baseline="0" dirty="0" err="1" smtClean="0"/>
                        <a:t>reg</a:t>
                      </a:r>
                      <a:r>
                        <a:rPr lang="en-US" sz="1000" b="1" baseline="0" dirty="0" smtClean="0"/>
                        <a:t>, 3 modules/lay, 256 variable angle strips /lay. Charge Sharing, Electronic Noise</a:t>
                      </a:r>
                      <a:r>
                        <a:rPr lang="en-US" sz="1000" baseline="0" dirty="0" smtClean="0"/>
                        <a:t>.</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3 bit</a:t>
                      </a:r>
                      <a:r>
                        <a:rPr lang="en-US" sz="1000" b="1" baseline="0" dirty="0" smtClean="0"/>
                        <a:t> ADC, region/layer/strip #</a:t>
                      </a:r>
                    </a:p>
                    <a:p>
                      <a:endParaRPr lang="en-US" sz="1000" dirty="0"/>
                    </a:p>
                  </a:txBody>
                  <a:tcPr/>
                </a:tc>
                <a:tc>
                  <a:txBody>
                    <a:bodyPr/>
                    <a:lstStyle/>
                    <a:p>
                      <a:r>
                        <a:rPr lang="en-US" sz="1000" dirty="0" smtClean="0"/>
                        <a:t>130 ns</a:t>
                      </a:r>
                      <a:endParaRPr lang="en-US" sz="1000" dirty="0"/>
                    </a:p>
                  </a:txBody>
                  <a:tcPr/>
                </a:tc>
              </a:tr>
              <a:tr h="230443">
                <a:tc>
                  <a:txBody>
                    <a:bodyPr/>
                    <a:lstStyle/>
                    <a:p>
                      <a:r>
                        <a:rPr lang="en-US" sz="1000" dirty="0" smtClean="0"/>
                        <a:t>BMT/FMT</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3 or 4 regions, 2 layers/</a:t>
                      </a:r>
                      <a:r>
                        <a:rPr lang="en-US" sz="1000" b="1" dirty="0" err="1" smtClean="0"/>
                        <a:t>reg</a:t>
                      </a:r>
                      <a:r>
                        <a:rPr lang="en-US" sz="1000" b="1" dirty="0" smtClean="0"/>
                        <a:t>, 3 tiles/lay, 1000 strips /tiles. Charge Sharing, Lorentz Angle.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12 bit</a:t>
                      </a:r>
                      <a:r>
                        <a:rPr lang="en-US" sz="1000" b="1" baseline="0" dirty="0" smtClean="0"/>
                        <a:t> ADC, region/layer/tile/strip #</a:t>
                      </a:r>
                    </a:p>
                  </a:txBody>
                  <a:tcPr/>
                </a:tc>
                <a:tc>
                  <a:txBody>
                    <a:bodyPr/>
                    <a:lstStyle/>
                    <a:p>
                      <a:r>
                        <a:rPr lang="en-US" sz="1000" dirty="0" smtClean="0"/>
                        <a:t>130 ns</a:t>
                      </a:r>
                      <a:endParaRPr lang="en-US" sz="1000" dirty="0"/>
                    </a:p>
                  </a:txBody>
                  <a:tcPr/>
                </a:tc>
              </a:tr>
              <a:tr h="353939">
                <a:tc>
                  <a:txBody>
                    <a:bodyPr/>
                    <a:lstStyle/>
                    <a:p>
                      <a:r>
                        <a:rPr lang="en-US" sz="1000" dirty="0" smtClean="0"/>
                        <a:t>CTOF</a:t>
                      </a:r>
                      <a:endParaRPr lang="en-US" sz="1000" dirty="0"/>
                    </a:p>
                  </a:txBody>
                  <a:tcPr/>
                </a:tc>
                <a:tc>
                  <a:txBody>
                    <a:bodyPr/>
                    <a:lstStyle/>
                    <a:p>
                      <a:r>
                        <a:rPr kumimoji="0" lang="en-US" sz="1000" b="1" i="0" u="none" strike="noStrike" kern="1200" cap="none" spc="0" normalizeH="0" baseline="0" noProof="0" dirty="0" smtClean="0">
                          <a:ln>
                            <a:noFill/>
                          </a:ln>
                          <a:solidFill>
                            <a:prstClr val="black"/>
                          </a:solidFill>
                          <a:effectLst/>
                          <a:uLnTx/>
                          <a:uFillTx/>
                          <a:latin typeface="+mn-lt"/>
                          <a:ea typeface="+mn-ea"/>
                          <a:cs typeface="+mn-cs"/>
                        </a:rPr>
                        <a:t>58 </a:t>
                      </a:r>
                      <a:r>
                        <a:rPr lang="en-US" sz="1000" b="1" baseline="0" dirty="0" err="1" smtClean="0"/>
                        <a:t>scintillators</a:t>
                      </a:r>
                      <a:r>
                        <a:rPr lang="en-US" sz="1000" b="1" baseline="0" dirty="0" smtClean="0"/>
                        <a:t> , </a:t>
                      </a:r>
                      <a:r>
                        <a:rPr lang="en-US" sz="1000" baseline="0" dirty="0" smtClean="0"/>
                        <a:t>(</a:t>
                      </a:r>
                      <a:r>
                        <a:rPr lang="en-US" sz="1000" i="1" baseline="0" dirty="0" smtClean="0"/>
                        <a:t>photo-sensor quantum efficiency, attenuation length, effective velocity*)</a:t>
                      </a:r>
                      <a:endParaRPr lang="en-US" sz="1000" i="1" dirty="0"/>
                    </a:p>
                  </a:txBody>
                  <a:tcPr/>
                </a:tc>
                <a:tc>
                  <a:txBody>
                    <a:bodyPr/>
                    <a:lstStyle/>
                    <a:p>
                      <a:r>
                        <a:rPr lang="en-US" sz="1000" b="1" dirty="0" smtClean="0"/>
                        <a:t>Paddle #, </a:t>
                      </a:r>
                      <a:r>
                        <a:rPr lang="en-US" sz="1000" dirty="0" smtClean="0"/>
                        <a:t>(</a:t>
                      </a:r>
                      <a:r>
                        <a:rPr lang="en-US" sz="1000" i="1" dirty="0" smtClean="0"/>
                        <a:t>ADC, TDC*</a:t>
                      </a:r>
                      <a:r>
                        <a:rPr lang="en-US" sz="1000" dirty="0" smtClean="0"/>
                        <a:t>) </a:t>
                      </a:r>
                      <a:endParaRPr lang="en-US" sz="1000" dirty="0"/>
                    </a:p>
                  </a:txBody>
                  <a:tcPr/>
                </a:tc>
                <a:tc>
                  <a:txBody>
                    <a:bodyPr/>
                    <a:lstStyle/>
                    <a:p>
                      <a:r>
                        <a:rPr lang="en-US" sz="1000" dirty="0" smtClean="0"/>
                        <a:t>4</a:t>
                      </a:r>
                      <a:r>
                        <a:rPr lang="en-US" sz="1000" baseline="0" dirty="0" smtClean="0"/>
                        <a:t> </a:t>
                      </a:r>
                      <a:r>
                        <a:rPr lang="en-US" sz="1000" dirty="0" smtClean="0"/>
                        <a:t>ns</a:t>
                      </a:r>
                      <a:endParaRPr lang="en-US" sz="1000" dirty="0"/>
                    </a:p>
                  </a:txBody>
                  <a:tcPr/>
                </a:tc>
              </a:tr>
              <a:tr h="439400">
                <a:tc>
                  <a:txBody>
                    <a:bodyPr/>
                    <a:lstStyle/>
                    <a:p>
                      <a:r>
                        <a:rPr lang="en-US" sz="1000" dirty="0" smtClean="0"/>
                        <a:t>CND</a:t>
                      </a:r>
                      <a:endParaRPr lang="en-US" sz="1000" dirty="0"/>
                    </a:p>
                  </a:txBody>
                  <a:tcPr/>
                </a:tc>
                <a:tc>
                  <a:txBody>
                    <a:bodyPr/>
                    <a:lstStyle/>
                    <a:p>
                      <a:r>
                        <a:rPr lang="en-US" sz="1000" b="1" dirty="0" smtClean="0"/>
                        <a:t>3 or 4 layers, 48</a:t>
                      </a:r>
                      <a:r>
                        <a:rPr lang="en-US" sz="1000" b="1" baseline="0" dirty="0" smtClean="0"/>
                        <a:t> </a:t>
                      </a:r>
                      <a:r>
                        <a:rPr lang="en-US" sz="1000" b="1" baseline="0" dirty="0" err="1" smtClean="0"/>
                        <a:t>scintillators</a:t>
                      </a:r>
                      <a:r>
                        <a:rPr lang="en-US" sz="1000" b="1" baseline="0" dirty="0" smtClean="0"/>
                        <a:t> each, photo-sensor quantum efficiency, attenuation length, effective velocity, Birks Effect,  paddle resolution</a:t>
                      </a:r>
                      <a:endParaRPr lang="en-US" sz="1000" b="1" dirty="0"/>
                    </a:p>
                  </a:txBody>
                  <a:tcPr/>
                </a:tc>
                <a:tc>
                  <a:txBody>
                    <a:bodyPr/>
                    <a:lstStyle/>
                    <a:p>
                      <a:r>
                        <a:rPr lang="en-US" sz="1000" b="1" dirty="0" smtClean="0"/>
                        <a:t>Region, Paddle #, ADC, TDC</a:t>
                      </a:r>
                      <a:endParaRPr lang="en-US" sz="1000" b="1" dirty="0"/>
                    </a:p>
                  </a:txBody>
                  <a:tcPr/>
                </a:tc>
                <a:tc>
                  <a:txBody>
                    <a:bodyPr/>
                    <a:lstStyle/>
                    <a:p>
                      <a:r>
                        <a:rPr lang="en-US" sz="1000" dirty="0" smtClean="0"/>
                        <a:t>4 ns</a:t>
                      </a:r>
                      <a:endParaRPr lang="en-US" sz="1000" dirty="0"/>
                    </a:p>
                  </a:txBody>
                  <a:tcPr/>
                </a:tc>
              </a:tr>
              <a:tr h="439400">
                <a:tc>
                  <a:txBody>
                    <a:bodyPr/>
                    <a:lstStyle/>
                    <a:p>
                      <a:r>
                        <a:rPr lang="en-US" sz="1000" dirty="0" smtClean="0"/>
                        <a:t>HTCC</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12 sectors, 4 layers. Wavelength-dependent PMT quantum efficiency and gas, mirrors refraction indexes. </a:t>
                      </a:r>
                      <a:endParaRPr lang="en-US" sz="1000" b="1" dirty="0"/>
                    </a:p>
                  </a:txBody>
                  <a:tcPr/>
                </a:tc>
                <a:tc>
                  <a:txBody>
                    <a:bodyPr/>
                    <a:lstStyle/>
                    <a:p>
                      <a:r>
                        <a:rPr lang="en-US" sz="1000" b="1" dirty="0" smtClean="0"/>
                        <a:t>PMT#, ADC, TDC</a:t>
                      </a:r>
                      <a:endParaRPr lang="en-US" sz="1000" b="1" dirty="0"/>
                    </a:p>
                  </a:txBody>
                  <a:tcPr/>
                </a:tc>
                <a:tc>
                  <a:txBody>
                    <a:bodyPr/>
                    <a:lstStyle/>
                    <a:p>
                      <a:r>
                        <a:rPr lang="en-US" sz="1000" dirty="0" smtClean="0"/>
                        <a:t>100 ns</a:t>
                      </a:r>
                      <a:endParaRPr lang="en-US" sz="1000" dirty="0"/>
                    </a:p>
                  </a:txBody>
                  <a:tcPr/>
                </a:tc>
              </a:tr>
              <a:tr h="353939">
                <a:tc>
                  <a:txBody>
                    <a:bodyPr/>
                    <a:lstStyle/>
                    <a:p>
                      <a:r>
                        <a:rPr lang="en-US" sz="1000" dirty="0" smtClean="0"/>
                        <a:t>DC</a:t>
                      </a:r>
                      <a:endParaRPr lang="en-US" sz="1000" dirty="0"/>
                    </a:p>
                  </a:txBody>
                  <a:tcPr/>
                </a:tc>
                <a:tc>
                  <a:txBody>
                    <a:bodyPr/>
                    <a:lstStyle/>
                    <a:p>
                      <a:r>
                        <a:rPr lang="en-US" sz="1000" b="1" dirty="0" smtClean="0"/>
                        <a:t>3</a:t>
                      </a:r>
                      <a:r>
                        <a:rPr lang="en-US" sz="1000" b="1" baseline="0" dirty="0" smtClean="0"/>
                        <a:t> regions 2 </a:t>
                      </a:r>
                      <a:r>
                        <a:rPr lang="en-US" sz="1000" b="1" baseline="0" dirty="0" err="1" smtClean="0"/>
                        <a:t>Superlayers/reg</a:t>
                      </a:r>
                      <a:r>
                        <a:rPr lang="en-US" sz="1000" b="1" baseline="0" dirty="0" smtClean="0"/>
                        <a:t> 6 layers/SL. DOCA, drift velocity, cell resolution.</a:t>
                      </a:r>
                      <a:endParaRPr lang="en-US" sz="1000" b="1" dirty="0"/>
                    </a:p>
                  </a:txBody>
                  <a:tcPr/>
                </a:tc>
                <a:tc>
                  <a:txBody>
                    <a:bodyPr/>
                    <a:lstStyle/>
                    <a:p>
                      <a:r>
                        <a:rPr lang="en-US" sz="1000" b="1" dirty="0" smtClean="0"/>
                        <a:t>Sector, Region, SL, L, wire #, </a:t>
                      </a:r>
                      <a:r>
                        <a:rPr lang="en-US" sz="1000" i="1" dirty="0" smtClean="0"/>
                        <a:t>(ADC, TDC*)</a:t>
                      </a:r>
                      <a:endParaRPr lang="en-US" sz="1000" i="1" dirty="0"/>
                    </a:p>
                  </a:txBody>
                  <a:tcPr/>
                </a:tc>
                <a:tc>
                  <a:txBody>
                    <a:bodyPr/>
                    <a:lstStyle/>
                    <a:p>
                      <a:r>
                        <a:rPr lang="en-US" sz="1000" dirty="0" smtClean="0"/>
                        <a:t>250, 500 ns</a:t>
                      </a:r>
                      <a:endParaRPr lang="en-US" sz="1000" dirty="0"/>
                    </a:p>
                  </a:txBody>
                  <a:tcPr/>
                </a:tc>
              </a:tr>
              <a:tr h="626200">
                <a:tc>
                  <a:txBody>
                    <a:bodyPr/>
                    <a:lstStyle/>
                    <a:p>
                      <a:r>
                        <a:rPr lang="en-US" sz="1000" dirty="0" smtClean="0"/>
                        <a:t>LTCC</a:t>
                      </a:r>
                      <a:endParaRPr 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36 elliptical, 36 hyperbolical mirrors, </a:t>
                      </a:r>
                      <a:r>
                        <a:rPr kumimoji="0" lang="en-US" sz="1000" b="0" i="1" u="none" strike="noStrike" kern="1200" cap="none" spc="0" normalizeH="0" baseline="0" noProof="0" dirty="0" smtClean="0">
                          <a:ln>
                            <a:noFill/>
                          </a:ln>
                          <a:solidFill>
                            <a:prstClr val="black"/>
                          </a:solidFill>
                          <a:effectLst/>
                          <a:uLnTx/>
                          <a:uFillTx/>
                          <a:latin typeface="+mn-lt"/>
                          <a:ea typeface="+mn-ea"/>
                          <a:cs typeface="+mn-cs"/>
                        </a:rPr>
                        <a:t>WC*</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PMT</a:t>
                      </a:r>
                      <a:r>
                        <a:rPr kumimoji="0" lang="en-US" sz="1000" b="0" i="1" u="none" strike="noStrike" kern="1200" cap="none" spc="0" normalizeH="0" baseline="0" noProof="0" dirty="0" smtClean="0">
                          <a:ln>
                            <a:noFill/>
                          </a:ln>
                          <a:solidFill>
                            <a:prstClr val="black"/>
                          </a:solidFill>
                          <a:effectLst/>
                          <a:uLnTx/>
                          <a:uFillTx/>
                          <a:latin typeface="+mn-lt"/>
                          <a:ea typeface="+mn-ea"/>
                          <a:cs typeface="+mn-cs"/>
                        </a:rPr>
                        <a:t>. (Wavelength-dependent PMT quantum efficiency and gas, mirrors refraction indexes*</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Number of photoelectrons and timing.</a:t>
                      </a:r>
                    </a:p>
                    <a:p>
                      <a:endParaRPr lang="en-US" sz="1000" dirty="0"/>
                    </a:p>
                  </a:txBody>
                  <a:tcPr/>
                </a:tc>
                <a:tc>
                  <a:txBody>
                    <a:bodyPr/>
                    <a:lstStyle/>
                    <a:p>
                      <a:r>
                        <a:rPr lang="en-US" sz="1000" b="1" dirty="0" smtClean="0"/>
                        <a:t>Sector, PMT# L/R</a:t>
                      </a:r>
                      <a:r>
                        <a:rPr lang="en-US" sz="1000" b="1" i="1" dirty="0" smtClean="0"/>
                        <a:t>, </a:t>
                      </a:r>
                      <a:r>
                        <a:rPr lang="en-US" sz="1000" i="1" dirty="0" smtClean="0"/>
                        <a:t>(ADC, TDC*)</a:t>
                      </a:r>
                      <a:endParaRPr lang="en-US" sz="1000" i="1" dirty="0"/>
                    </a:p>
                  </a:txBody>
                  <a:tcPr/>
                </a:tc>
                <a:tc>
                  <a:txBody>
                    <a:bodyPr/>
                    <a:lstStyle/>
                    <a:p>
                      <a:r>
                        <a:rPr lang="en-US" sz="1000" dirty="0" smtClean="0"/>
                        <a:t>100 ns</a:t>
                      </a:r>
                      <a:endParaRPr lang="en-US" sz="1000" dirty="0"/>
                    </a:p>
                  </a:txBody>
                  <a:tcPr/>
                </a:tc>
              </a:tr>
              <a:tr h="353939">
                <a:tc>
                  <a:txBody>
                    <a:bodyPr/>
                    <a:lstStyle/>
                    <a:p>
                      <a:r>
                        <a:rPr lang="en-US" sz="1000" dirty="0" smtClean="0"/>
                        <a:t>FTOF</a:t>
                      </a:r>
                      <a:endParaRPr lang="en-US" sz="1000" dirty="0"/>
                    </a:p>
                  </a:txBody>
                  <a:tcPr/>
                </a:tc>
                <a:tc>
                  <a:txBody>
                    <a:bodyPr/>
                    <a:lstStyle/>
                    <a:p>
                      <a:r>
                        <a:rPr lang="en-US" sz="1000" b="1" dirty="0" smtClean="0"/>
                        <a:t>3 panels,</a:t>
                      </a:r>
                      <a:r>
                        <a:rPr lang="en-US" sz="1000" b="1" baseline="0" dirty="0" smtClean="0"/>
                        <a:t> 5, 56, 120 paddles. </a:t>
                      </a:r>
                      <a:r>
                        <a:rPr lang="en-US" sz="1000" i="1" baseline="0" dirty="0" smtClean="0"/>
                        <a:t>(photo-sensor quantum efficiency, attenuation length, effective velocity*)</a:t>
                      </a:r>
                      <a:endParaRPr lang="en-US" sz="1000" i="1" dirty="0"/>
                    </a:p>
                  </a:txBody>
                  <a:tcPr/>
                </a:tc>
                <a:tc>
                  <a:txBody>
                    <a:bodyPr/>
                    <a:lstStyle/>
                    <a:p>
                      <a:r>
                        <a:rPr lang="en-US" sz="1000" b="1" dirty="0" smtClean="0"/>
                        <a:t>Sector, Panel, PMT#, ADC, TDC</a:t>
                      </a:r>
                      <a:endParaRPr lang="en-US" sz="1000" b="1" dirty="0"/>
                    </a:p>
                  </a:txBody>
                  <a:tcPr/>
                </a:tc>
                <a:tc>
                  <a:txBody>
                    <a:bodyPr/>
                    <a:lstStyle/>
                    <a:p>
                      <a:r>
                        <a:rPr lang="en-US" sz="1000" dirty="0" smtClean="0"/>
                        <a:t>4 ns</a:t>
                      </a:r>
                      <a:endParaRPr lang="en-US" sz="1000" dirty="0"/>
                    </a:p>
                  </a:txBody>
                  <a:tcPr/>
                </a:tc>
              </a:tr>
              <a:tr h="353939">
                <a:tc>
                  <a:txBody>
                    <a:bodyPr/>
                    <a:lstStyle/>
                    <a:p>
                      <a:r>
                        <a:rPr lang="en-US" sz="1000" dirty="0" smtClean="0"/>
                        <a:t>PCAL</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15 </a:t>
                      </a:r>
                      <a:r>
                        <a:rPr lang="en-US" sz="1000" b="1" baseline="0" dirty="0" smtClean="0"/>
                        <a:t> </a:t>
                      </a:r>
                      <a:r>
                        <a:rPr lang="en-US" sz="1000" b="1" dirty="0" smtClean="0"/>
                        <a:t>layers, </a:t>
                      </a:r>
                      <a:r>
                        <a:rPr lang="en-US" sz="1000" b="1" dirty="0" err="1" smtClean="0"/>
                        <a:t>u,v,w</a:t>
                      </a:r>
                      <a:r>
                        <a:rPr lang="en-US" sz="1000" b="1" dirty="0" smtClean="0"/>
                        <a:t> views,</a:t>
                      </a:r>
                      <a:r>
                        <a:rPr lang="en-US" sz="1000" b="1" baseline="0" dirty="0" smtClean="0"/>
                        <a:t> 24 </a:t>
                      </a:r>
                      <a:r>
                        <a:rPr lang="en-US" sz="1000" b="1" baseline="0" dirty="0" err="1" smtClean="0"/>
                        <a:t>scintillators</a:t>
                      </a:r>
                      <a:r>
                        <a:rPr lang="en-US" sz="1000" b="1" baseline="0" dirty="0" smtClean="0"/>
                        <a:t>/view </a:t>
                      </a:r>
                      <a:r>
                        <a:rPr lang="en-US" sz="1000" b="1" dirty="0" smtClean="0"/>
                        <a:t>, </a:t>
                      </a:r>
                      <a:r>
                        <a:rPr lang="en-US" sz="1000" b="1" baseline="0" dirty="0" smtClean="0"/>
                        <a:t>attenuation length, effective velocity, PMT gain, number of photons/charge</a:t>
                      </a:r>
                      <a:endParaRPr lang="en-US" sz="1000" b="1"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Sector, stack, view, strip, ADC, TDC</a:t>
                      </a:r>
                    </a:p>
                  </a:txBody>
                  <a:tcPr/>
                </a:tc>
                <a:tc>
                  <a:txBody>
                    <a:bodyPr/>
                    <a:lstStyle/>
                    <a:p>
                      <a:r>
                        <a:rPr lang="en-US" sz="1000" dirty="0" smtClean="0"/>
                        <a:t>200 ns</a:t>
                      </a:r>
                      <a:endParaRPr lang="en-US" sz="1000" dirty="0"/>
                    </a:p>
                  </a:txBody>
                  <a:tcPr/>
                </a:tc>
              </a:tr>
              <a:tr h="353939">
                <a:tc>
                  <a:txBody>
                    <a:bodyPr/>
                    <a:lstStyle/>
                    <a:p>
                      <a:r>
                        <a:rPr lang="en-US" sz="1000" dirty="0" smtClean="0"/>
                        <a:t>EC</a:t>
                      </a:r>
                      <a:endParaRPr lang="en-US" sz="1000" dirty="0"/>
                    </a:p>
                  </a:txBody>
                  <a:tcPr/>
                </a:tc>
                <a:tc>
                  <a:txBody>
                    <a:bodyPr/>
                    <a:lstStyle/>
                    <a:p>
                      <a:r>
                        <a:rPr lang="en-US" sz="1000" b="1" dirty="0" smtClean="0"/>
                        <a:t>39</a:t>
                      </a:r>
                      <a:r>
                        <a:rPr lang="en-US" sz="1000" b="1" baseline="0" dirty="0" smtClean="0"/>
                        <a:t> </a:t>
                      </a:r>
                      <a:r>
                        <a:rPr lang="en-US" sz="1000" b="1" dirty="0" smtClean="0"/>
                        <a:t>layers, </a:t>
                      </a:r>
                      <a:r>
                        <a:rPr lang="en-US" sz="1000" b="1" dirty="0" err="1" smtClean="0"/>
                        <a:t>u</a:t>
                      </a:r>
                      <a:r>
                        <a:rPr lang="en-US" sz="1000" b="1" dirty="0" smtClean="0"/>
                        <a:t>, </a:t>
                      </a:r>
                      <a:r>
                        <a:rPr lang="en-US" sz="1000" b="1" dirty="0" err="1" smtClean="0"/>
                        <a:t>v</a:t>
                      </a:r>
                      <a:r>
                        <a:rPr lang="en-US" sz="1000" b="1" dirty="0" smtClean="0"/>
                        <a:t>, </a:t>
                      </a:r>
                      <a:r>
                        <a:rPr lang="en-US" sz="1000" b="1" dirty="0" err="1" smtClean="0"/>
                        <a:t>w</a:t>
                      </a:r>
                      <a:r>
                        <a:rPr lang="en-US" sz="1000" b="1" dirty="0" smtClean="0"/>
                        <a:t> views, 36 </a:t>
                      </a:r>
                      <a:r>
                        <a:rPr lang="en-US" sz="1000" b="1" dirty="0" err="1" smtClean="0"/>
                        <a:t>scintillators</a:t>
                      </a:r>
                      <a:r>
                        <a:rPr lang="en-US" sz="1000" b="1" dirty="0" smtClean="0"/>
                        <a:t>/view, </a:t>
                      </a:r>
                      <a:r>
                        <a:rPr lang="en-US" sz="1000" b="1" baseline="0" dirty="0" smtClean="0"/>
                        <a:t>attenuation length, effective velocity, PMT gain, number of photons/charge</a:t>
                      </a:r>
                      <a:endParaRPr lang="en-US" sz="1000" b="1" dirty="0"/>
                    </a:p>
                  </a:txBody>
                  <a:tcPr/>
                </a:tc>
                <a:tc>
                  <a:txBody>
                    <a:bodyPr/>
                    <a:lstStyle/>
                    <a:p>
                      <a:r>
                        <a:rPr lang="en-US" sz="1000" b="1" dirty="0" smtClean="0"/>
                        <a:t>Sector, stack, view, strip, ADC, TDC</a:t>
                      </a:r>
                      <a:endParaRPr lang="en-US" sz="1000" b="1" dirty="0"/>
                    </a:p>
                  </a:txBody>
                  <a:tcPr/>
                </a:tc>
                <a:tc>
                  <a:txBody>
                    <a:bodyPr/>
                    <a:lstStyle/>
                    <a:p>
                      <a:r>
                        <a:rPr lang="en-US" sz="1000" dirty="0" smtClean="0"/>
                        <a:t>200 ns</a:t>
                      </a:r>
                      <a:endParaRPr lang="en-US" sz="1000" dirty="0"/>
                    </a:p>
                  </a:txBody>
                  <a:tcPr/>
                </a:tc>
              </a:tr>
              <a:tr h="353939">
                <a:tc>
                  <a:txBody>
                    <a:bodyPr/>
                    <a:lstStyle/>
                    <a:p>
                      <a:r>
                        <a:rPr lang="en-US" sz="1000" dirty="0" smtClean="0"/>
                        <a:t>RICH</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Wavelength-dependent PMT quantum efficiency and gas, mirrors refraction indexes. Multi-channel PMT</a:t>
                      </a:r>
                      <a:endParaRPr lang="en-US" sz="1000" b="1" dirty="0"/>
                    </a:p>
                  </a:txBody>
                  <a:tcPr/>
                </a:tc>
                <a:tc>
                  <a:txBody>
                    <a:bodyPr/>
                    <a:lstStyle/>
                    <a:p>
                      <a:r>
                        <a:rPr lang="en-US" sz="1000" b="1" dirty="0" smtClean="0"/>
                        <a:t>Multi-channel</a:t>
                      </a:r>
                      <a:r>
                        <a:rPr lang="en-US" sz="1000" b="1" baseline="0" dirty="0" smtClean="0"/>
                        <a:t> PMT#, ADC, TDC</a:t>
                      </a:r>
                      <a:endParaRPr lang="en-US" sz="1000" b="1" dirty="0"/>
                    </a:p>
                  </a:txBody>
                  <a:tcPr/>
                </a:tc>
                <a:tc>
                  <a:txBody>
                    <a:bodyPr/>
                    <a:lstStyle/>
                    <a:p>
                      <a:r>
                        <a:rPr lang="en-US" sz="1000" dirty="0" smtClean="0"/>
                        <a:t>4 ns</a:t>
                      </a:r>
                      <a:endParaRPr lang="en-US" sz="1000" dirty="0"/>
                    </a:p>
                  </a:txBody>
                  <a:tcPr/>
                </a:tc>
              </a:tr>
              <a:tr h="230443">
                <a:tc>
                  <a:txBody>
                    <a:bodyPr/>
                    <a:lstStyle/>
                    <a:p>
                      <a:r>
                        <a:rPr lang="en-US" sz="1000" dirty="0" smtClean="0"/>
                        <a:t>FT</a:t>
                      </a:r>
                      <a:endParaRPr lang="en-US" sz="1000" dirty="0"/>
                    </a:p>
                  </a:txBody>
                  <a:tcPr/>
                </a:tc>
                <a:tc>
                  <a:txBody>
                    <a:bodyPr/>
                    <a:lstStyle/>
                    <a:p>
                      <a:r>
                        <a:rPr lang="en-US" sz="1000" b="1" dirty="0" smtClean="0"/>
                        <a:t>Light Yield for PbWO4, APD Quantum Efficiency, gain, noise. </a:t>
                      </a:r>
                      <a:endParaRPr lang="en-US" sz="1000" b="1" dirty="0"/>
                    </a:p>
                  </a:txBody>
                  <a:tcPr/>
                </a:tc>
                <a:tc>
                  <a:txBody>
                    <a:bodyPr/>
                    <a:lstStyle/>
                    <a:p>
                      <a:r>
                        <a:rPr lang="en-US" sz="1000" b="1" dirty="0" smtClean="0"/>
                        <a:t>PMT#, ADC, TDC</a:t>
                      </a:r>
                      <a:endParaRPr lang="en-US" sz="1000" b="1" dirty="0"/>
                    </a:p>
                  </a:txBody>
                  <a:tcPr/>
                </a:tc>
                <a:tc>
                  <a:txBody>
                    <a:bodyPr/>
                    <a:lstStyle/>
                    <a:p>
                      <a:r>
                        <a:rPr lang="en-US" sz="1000" dirty="0" smtClean="0"/>
                        <a:t>132 ns</a:t>
                      </a:r>
                      <a:endParaRPr lang="en-US" sz="1000" dirty="0"/>
                    </a:p>
                  </a:txBody>
                  <a:tcPr/>
                </a:tc>
              </a:tr>
            </a:tbl>
          </a:graphicData>
        </a:graphic>
      </p:graphicFrame>
      <p:sp>
        <p:nvSpPr>
          <p:cNvPr id="6" name="TextBox 5"/>
          <p:cNvSpPr txBox="1"/>
          <p:nvPr/>
        </p:nvSpPr>
        <p:spPr>
          <a:xfrm>
            <a:off x="1564222" y="6335174"/>
            <a:ext cx="1161759" cy="307777"/>
          </a:xfrm>
          <a:prstGeom prst="rect">
            <a:avLst/>
          </a:prstGeom>
          <a:noFill/>
        </p:spPr>
        <p:txBody>
          <a:bodyPr wrap="none" rtlCol="0">
            <a:spAutoFit/>
          </a:bodyPr>
          <a:lstStyle/>
          <a:p>
            <a:r>
              <a:rPr lang="en-US" sz="1400" i="1" dirty="0" smtClean="0"/>
              <a:t>* In progress</a:t>
            </a:r>
            <a:endParaRPr lang="en-US" sz="1400" i="1" dirty="0"/>
          </a:p>
        </p:txBody>
      </p:sp>
      <p:sp>
        <p:nvSpPr>
          <p:cNvPr id="9" name="Footer Placeholder 8"/>
          <p:cNvSpPr>
            <a:spLocks noGrp="1"/>
          </p:cNvSpPr>
          <p:nvPr>
            <p:ph type="ftr" sz="quarter" idx="11"/>
          </p:nvPr>
        </p:nvSpPr>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98972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srcRect/>
          <a:stretch>
            <a:fillRect/>
          </a:stretch>
        </p:blipFill>
        <p:spPr bwMode="auto">
          <a:xfrm>
            <a:off x="1419820" y="1366762"/>
            <a:ext cx="6616630" cy="4542234"/>
          </a:xfrm>
          <a:prstGeom prst="rect">
            <a:avLst/>
          </a:prstGeom>
          <a:noFill/>
          <a:ln w="12700" cap="flat">
            <a:noFill/>
            <a:miter lim="800000"/>
            <a:headEnd/>
            <a:tailEnd/>
          </a:ln>
        </p:spPr>
      </p:pic>
      <p:sp>
        <p:nvSpPr>
          <p:cNvPr id="5" name="Rectangle 1"/>
          <p:cNvSpPr>
            <a:spLocks/>
          </p:cNvSpPr>
          <p:nvPr/>
        </p:nvSpPr>
        <p:spPr bwMode="auto">
          <a:xfrm>
            <a:off x="2974870" y="193366"/>
            <a:ext cx="3577583" cy="492443"/>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3200" b="1" dirty="0">
                <a:solidFill>
                  <a:srgbClr val="000090"/>
                </a:solidFill>
                <a:latin typeface="Helvetica Neue"/>
                <a:ea typeface="Gill Sans" charset="0"/>
                <a:cs typeface="Helvetica Neue"/>
                <a:sym typeface="Gill Sans" charset="0"/>
              </a:rPr>
              <a:t>GEMC</a:t>
            </a:r>
            <a:r>
              <a:rPr lang="en-US" sz="3200" b="1" dirty="0" smtClean="0">
                <a:solidFill>
                  <a:srgbClr val="000090"/>
                </a:solidFill>
                <a:latin typeface="Helvetica Neue"/>
                <a:ea typeface="Gill Sans Light" charset="0"/>
                <a:cs typeface="Helvetica Neue"/>
              </a:rPr>
              <a:t> Digitization</a:t>
            </a:r>
            <a:endParaRPr lang="en-US" sz="3200" b="1" dirty="0">
              <a:solidFill>
                <a:srgbClr val="000090"/>
              </a:solidFill>
              <a:latin typeface="Helvetica Neue"/>
              <a:ea typeface="Gill Sans Light" charset="0"/>
              <a:cs typeface="Helvetica Neue"/>
            </a:endParaRPr>
          </a:p>
        </p:txBody>
      </p:sp>
      <p:sp>
        <p:nvSpPr>
          <p:cNvPr id="6" name="Footer Placeholder 5"/>
          <p:cNvSpPr>
            <a:spLocks noGrp="1"/>
          </p:cNvSpPr>
          <p:nvPr>
            <p:ph type="ftr" sz="quarter" idx="11"/>
          </p:nvPr>
        </p:nvSpPr>
        <p:spPr/>
        <p:txBody>
          <a:bodyPr/>
          <a:lstStyle/>
          <a:p>
            <a:r>
              <a:rPr lang="en-US" smtClean="0"/>
              <a:t>M. Ungaro</a:t>
            </a:r>
            <a:endParaRPr 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14180" y="2577170"/>
            <a:ext cx="2490323" cy="2585323"/>
          </a:xfrm>
          <a:prstGeom prst="rect">
            <a:avLst/>
          </a:prstGeom>
          <a:noFill/>
        </p:spPr>
        <p:txBody>
          <a:bodyPr wrap="square" rtlCol="0">
            <a:spAutoFit/>
          </a:bodyPr>
          <a:lstStyle/>
          <a:p>
            <a:r>
              <a:rPr lang="en-US" dirty="0" smtClean="0"/>
              <a:t>multiple hits are possible / detector entity.</a:t>
            </a:r>
          </a:p>
          <a:p>
            <a:endParaRPr lang="en-US" dirty="0" smtClean="0"/>
          </a:p>
          <a:p>
            <a:r>
              <a:rPr lang="en-US" dirty="0" smtClean="0"/>
              <a:t>Example:</a:t>
            </a:r>
          </a:p>
          <a:p>
            <a:r>
              <a:rPr lang="en-US" dirty="0" smtClean="0"/>
              <a:t>charge sharing in strip in silicon vertex detector </a:t>
            </a:r>
          </a:p>
          <a:p>
            <a:endParaRPr lang="en-US" dirty="0" smtClean="0"/>
          </a:p>
          <a:p>
            <a:endParaRPr lang="en-US" dirty="0"/>
          </a:p>
        </p:txBody>
      </p:sp>
      <p:grpSp>
        <p:nvGrpSpPr>
          <p:cNvPr id="2" name="Group 28"/>
          <p:cNvGrpSpPr/>
          <p:nvPr/>
        </p:nvGrpSpPr>
        <p:grpSpPr>
          <a:xfrm>
            <a:off x="4531166" y="1468418"/>
            <a:ext cx="3689222" cy="5329161"/>
            <a:chOff x="592911" y="2658026"/>
            <a:chExt cx="4548380" cy="6672747"/>
          </a:xfrm>
        </p:grpSpPr>
        <p:sp>
          <p:nvSpPr>
            <p:cNvPr id="7" name="Line 5"/>
            <p:cNvSpPr>
              <a:spLocks noChangeShapeType="1"/>
            </p:cNvSpPr>
            <p:nvPr/>
          </p:nvSpPr>
          <p:spPr bwMode="auto">
            <a:xfrm>
              <a:off x="1112838" y="3433763"/>
              <a:ext cx="1587" cy="3449637"/>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8" name="Line 6"/>
            <p:cNvSpPr>
              <a:spLocks noChangeShapeType="1"/>
            </p:cNvSpPr>
            <p:nvPr/>
          </p:nvSpPr>
          <p:spPr bwMode="auto">
            <a:xfrm>
              <a:off x="2897188" y="3427413"/>
              <a:ext cx="0" cy="3449637"/>
            </a:xfrm>
            <a:prstGeom prst="line">
              <a:avLst/>
            </a:prstGeom>
            <a:noFill/>
            <a:ln w="38100" cap="rnd">
              <a:solidFill>
                <a:schemeClr val="tx1"/>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9" name="Line 7"/>
            <p:cNvSpPr>
              <a:spLocks noChangeShapeType="1"/>
            </p:cNvSpPr>
            <p:nvPr/>
          </p:nvSpPr>
          <p:spPr bwMode="auto">
            <a:xfrm>
              <a:off x="4687888" y="3427413"/>
              <a:ext cx="0" cy="3449637"/>
            </a:xfrm>
            <a:prstGeom prst="line">
              <a:avLst/>
            </a:prstGeom>
            <a:noFill/>
            <a:ln w="38100" cap="flat">
              <a:solidFill>
                <a:srgbClr val="FF1D5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0" name="Line 8"/>
            <p:cNvSpPr>
              <a:spLocks noChangeShapeType="1"/>
            </p:cNvSpPr>
            <p:nvPr/>
          </p:nvSpPr>
          <p:spPr bwMode="auto">
            <a:xfrm>
              <a:off x="2130425" y="3478213"/>
              <a:ext cx="0" cy="3805237"/>
            </a:xfrm>
            <a:prstGeom prst="line">
              <a:avLst/>
            </a:prstGeom>
            <a:noFill/>
            <a:ln w="12700" cap="flat">
              <a:solidFill>
                <a:schemeClr val="tx1"/>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11" name="Line 9"/>
            <p:cNvSpPr>
              <a:spLocks noChangeShapeType="1"/>
            </p:cNvSpPr>
            <p:nvPr/>
          </p:nvSpPr>
          <p:spPr bwMode="auto">
            <a:xfrm flipH="1">
              <a:off x="3660775" y="3516313"/>
              <a:ext cx="0" cy="3767137"/>
            </a:xfrm>
            <a:prstGeom prst="line">
              <a:avLst/>
            </a:prstGeom>
            <a:noFill/>
            <a:ln w="12700" cap="flat">
              <a:solidFill>
                <a:schemeClr val="tx1"/>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12" name="Rectangle 10"/>
            <p:cNvSpPr>
              <a:spLocks/>
            </p:cNvSpPr>
            <p:nvPr/>
          </p:nvSpPr>
          <p:spPr bwMode="auto">
            <a:xfrm>
              <a:off x="1104900" y="7340600"/>
              <a:ext cx="990599" cy="1473200"/>
            </a:xfrm>
            <a:prstGeom prst="rect">
              <a:avLst/>
            </a:prstGeom>
            <a:solidFill>
              <a:srgbClr val="0000F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13" name="Rectangle 11"/>
            <p:cNvSpPr>
              <a:spLocks/>
            </p:cNvSpPr>
            <p:nvPr/>
          </p:nvSpPr>
          <p:spPr bwMode="auto">
            <a:xfrm>
              <a:off x="2133600" y="8191500"/>
              <a:ext cx="774700" cy="622300"/>
            </a:xfrm>
            <a:prstGeom prst="rect">
              <a:avLst/>
            </a:prstGeom>
            <a:solidFill>
              <a:srgbClr val="0000F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14" name="Rectangle 12"/>
            <p:cNvSpPr>
              <a:spLocks/>
            </p:cNvSpPr>
            <p:nvPr/>
          </p:nvSpPr>
          <p:spPr bwMode="auto">
            <a:xfrm>
              <a:off x="2425700" y="5765800"/>
              <a:ext cx="889000" cy="228600"/>
            </a:xfrm>
            <a:prstGeom prst="rect">
              <a:avLst/>
            </a:prstGeom>
            <a:solidFill>
              <a:schemeClr val="accent1"/>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15" name="Line 13"/>
            <p:cNvSpPr>
              <a:spLocks noChangeShapeType="1"/>
            </p:cNvSpPr>
            <p:nvPr/>
          </p:nvSpPr>
          <p:spPr bwMode="auto">
            <a:xfrm>
              <a:off x="2514600" y="5772150"/>
              <a:ext cx="773113"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6" name="Line 14"/>
            <p:cNvSpPr>
              <a:spLocks noChangeShapeType="1"/>
            </p:cNvSpPr>
            <p:nvPr/>
          </p:nvSpPr>
          <p:spPr bwMode="auto">
            <a:xfrm>
              <a:off x="2514600" y="5969000"/>
              <a:ext cx="773113"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7" name="Rectangle 15"/>
            <p:cNvSpPr>
              <a:spLocks/>
            </p:cNvSpPr>
            <p:nvPr/>
          </p:nvSpPr>
          <p:spPr bwMode="auto">
            <a:xfrm>
              <a:off x="2946400" y="8191500"/>
              <a:ext cx="711200" cy="622300"/>
            </a:xfrm>
            <a:prstGeom prst="rect">
              <a:avLst/>
            </a:prstGeom>
            <a:solidFill>
              <a:srgbClr val="FF1E59"/>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18" name="Rectangle 16"/>
            <p:cNvSpPr>
              <a:spLocks/>
            </p:cNvSpPr>
            <p:nvPr/>
          </p:nvSpPr>
          <p:spPr bwMode="auto">
            <a:xfrm>
              <a:off x="3683000" y="7340600"/>
              <a:ext cx="1066800" cy="1473200"/>
            </a:xfrm>
            <a:prstGeom prst="rect">
              <a:avLst/>
            </a:prstGeom>
            <a:solidFill>
              <a:srgbClr val="FF1E59"/>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19" name="Rectangle 17"/>
            <p:cNvSpPr>
              <a:spLocks/>
            </p:cNvSpPr>
            <p:nvPr/>
          </p:nvSpPr>
          <p:spPr bwMode="auto">
            <a:xfrm>
              <a:off x="1117601" y="8868325"/>
              <a:ext cx="800099" cy="462448"/>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2400" dirty="0">
                  <a:solidFill>
                    <a:schemeClr val="tx1"/>
                  </a:solidFill>
                  <a:ea typeface="Gill Sans" charset="0"/>
                  <a:cs typeface="Gill Sans" charset="0"/>
                </a:rPr>
                <a:t>100</a:t>
              </a:r>
            </a:p>
          </p:txBody>
        </p:sp>
        <p:sp>
          <p:nvSpPr>
            <p:cNvPr id="20" name="Rectangle 18"/>
            <p:cNvSpPr>
              <a:spLocks/>
            </p:cNvSpPr>
            <p:nvPr/>
          </p:nvSpPr>
          <p:spPr bwMode="auto">
            <a:xfrm>
              <a:off x="3924298" y="8868324"/>
              <a:ext cx="800099" cy="462448"/>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2400" dirty="0">
                  <a:solidFill>
                    <a:schemeClr val="tx1"/>
                  </a:solidFill>
                  <a:ea typeface="Gill Sans" charset="0"/>
                  <a:cs typeface="Gill Sans" charset="0"/>
                </a:rPr>
                <a:t>100</a:t>
              </a:r>
            </a:p>
          </p:txBody>
        </p:sp>
        <p:sp>
          <p:nvSpPr>
            <p:cNvPr id="21" name="Rectangle 19"/>
            <p:cNvSpPr>
              <a:spLocks/>
            </p:cNvSpPr>
            <p:nvPr/>
          </p:nvSpPr>
          <p:spPr bwMode="auto">
            <a:xfrm>
              <a:off x="2209800" y="8868325"/>
              <a:ext cx="571501" cy="462448"/>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2400" dirty="0">
                  <a:solidFill>
                    <a:schemeClr val="tx1"/>
                  </a:solidFill>
                  <a:ea typeface="Gill Sans" charset="0"/>
                  <a:cs typeface="Gill Sans" charset="0"/>
                </a:rPr>
                <a:t>45</a:t>
              </a:r>
            </a:p>
          </p:txBody>
        </p:sp>
        <p:sp>
          <p:nvSpPr>
            <p:cNvPr id="22" name="Rectangle 20"/>
            <p:cNvSpPr>
              <a:spLocks/>
            </p:cNvSpPr>
            <p:nvPr/>
          </p:nvSpPr>
          <p:spPr bwMode="auto">
            <a:xfrm>
              <a:off x="3124200" y="8868325"/>
              <a:ext cx="571501" cy="462448"/>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2400" dirty="0">
                  <a:solidFill>
                    <a:schemeClr val="tx1"/>
                  </a:solidFill>
                  <a:ea typeface="Gill Sans" charset="0"/>
                  <a:cs typeface="Gill Sans" charset="0"/>
                </a:rPr>
                <a:t>45</a:t>
              </a:r>
            </a:p>
          </p:txBody>
        </p:sp>
        <p:sp>
          <p:nvSpPr>
            <p:cNvPr id="23" name="Line 21"/>
            <p:cNvSpPr>
              <a:spLocks noChangeShapeType="1"/>
            </p:cNvSpPr>
            <p:nvPr/>
          </p:nvSpPr>
          <p:spPr bwMode="auto">
            <a:xfrm>
              <a:off x="1065213" y="3160713"/>
              <a:ext cx="3659187" cy="0"/>
            </a:xfrm>
            <a:prstGeom prst="line">
              <a:avLst/>
            </a:prstGeom>
            <a:noFill/>
            <a:ln w="38100" cap="flat">
              <a:solidFill>
                <a:schemeClr val="tx1"/>
              </a:solidFill>
              <a:prstDash val="solid"/>
              <a:miter lim="800000"/>
              <a:headEnd type="stealth" w="med" len="med"/>
              <a:tailEnd type="stealth" w="med" len="med"/>
            </a:ln>
          </p:spPr>
          <p:txBody>
            <a:bodyPr lIns="0" tIns="0" rIns="0" bIns="0">
              <a:prstTxWarp prst="textNoShape">
                <a:avLst/>
              </a:prstTxWarp>
            </a:bodyPr>
            <a:lstStyle/>
            <a:p>
              <a:endParaRPr lang="en-US"/>
            </a:p>
          </p:txBody>
        </p:sp>
        <p:sp>
          <p:nvSpPr>
            <p:cNvPr id="24" name="Rectangle 22"/>
            <p:cNvSpPr>
              <a:spLocks/>
            </p:cNvSpPr>
            <p:nvPr/>
          </p:nvSpPr>
          <p:spPr bwMode="auto">
            <a:xfrm>
              <a:off x="2322973" y="2658026"/>
              <a:ext cx="1454150" cy="462448"/>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2400" dirty="0">
                  <a:solidFill>
                    <a:schemeClr val="tx1"/>
                  </a:solidFill>
                  <a:ea typeface="Gill Sans" charset="0"/>
                  <a:cs typeface="Gill Sans" charset="0"/>
                </a:rPr>
                <a:t>156   </a:t>
              </a:r>
              <a:r>
                <a:rPr lang="en-US" sz="2400" dirty="0" err="1">
                  <a:solidFill>
                    <a:schemeClr val="tx1"/>
                  </a:solidFill>
                  <a:ea typeface="Gill Sans" charset="0"/>
                  <a:cs typeface="Gill Sans" charset="0"/>
                </a:rPr>
                <a:t>m</a:t>
              </a:r>
              <a:endParaRPr lang="en-US" sz="2400" dirty="0">
                <a:solidFill>
                  <a:schemeClr val="tx1"/>
                </a:solidFill>
                <a:ea typeface="Gill Sans" charset="0"/>
                <a:cs typeface="Gill Sans" charset="0"/>
              </a:endParaRPr>
            </a:p>
          </p:txBody>
        </p:sp>
        <p:pic>
          <p:nvPicPr>
            <p:cNvPr id="25" name="Picture 23"/>
            <p:cNvPicPr>
              <a:picLocks noChangeAspect="1" noChangeArrowheads="1"/>
            </p:cNvPicPr>
            <p:nvPr/>
          </p:nvPicPr>
          <p:blipFill>
            <a:blip r:embed="rId2"/>
            <a:srcRect/>
            <a:stretch>
              <a:fillRect/>
            </a:stretch>
          </p:blipFill>
          <p:spPr bwMode="auto">
            <a:xfrm>
              <a:off x="2882900" y="2819400"/>
              <a:ext cx="254000" cy="317500"/>
            </a:xfrm>
            <a:prstGeom prst="rect">
              <a:avLst/>
            </a:prstGeom>
            <a:noFill/>
            <a:ln w="12700" cap="flat">
              <a:noFill/>
              <a:miter lim="800000"/>
              <a:headEnd/>
              <a:tailEnd/>
            </a:ln>
          </p:spPr>
        </p:pic>
        <p:sp>
          <p:nvSpPr>
            <p:cNvPr id="26" name="Rectangle 24"/>
            <p:cNvSpPr>
              <a:spLocks/>
            </p:cNvSpPr>
            <p:nvPr/>
          </p:nvSpPr>
          <p:spPr bwMode="auto">
            <a:xfrm rot="16200000">
              <a:off x="-115887" y="3956824"/>
              <a:ext cx="1797050" cy="379453"/>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2000" dirty="0">
                  <a:solidFill>
                    <a:schemeClr val="tx1"/>
                  </a:solidFill>
                  <a:ea typeface="Gill Sans" charset="0"/>
                  <a:cs typeface="Gill Sans" charset="0"/>
                </a:rPr>
                <a:t>sensitive strip</a:t>
              </a:r>
            </a:p>
          </p:txBody>
        </p:sp>
        <p:sp>
          <p:nvSpPr>
            <p:cNvPr id="27" name="Rectangle 25"/>
            <p:cNvSpPr>
              <a:spLocks/>
            </p:cNvSpPr>
            <p:nvPr/>
          </p:nvSpPr>
          <p:spPr bwMode="auto">
            <a:xfrm rot="16200000">
              <a:off x="4090191" y="3997149"/>
              <a:ext cx="1798638" cy="303562"/>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a:solidFill>
                    <a:schemeClr val="tx1"/>
                  </a:solidFill>
                  <a:ea typeface="Gill Sans" charset="0"/>
                  <a:cs typeface="Gill Sans" charset="0"/>
                </a:rPr>
                <a:t>sensitive strip</a:t>
              </a:r>
            </a:p>
          </p:txBody>
        </p:sp>
        <p:sp>
          <p:nvSpPr>
            <p:cNvPr id="28" name="Rectangle 26"/>
            <p:cNvSpPr>
              <a:spLocks/>
            </p:cNvSpPr>
            <p:nvPr/>
          </p:nvSpPr>
          <p:spPr bwMode="auto">
            <a:xfrm rot="16200000">
              <a:off x="1529555" y="4200350"/>
              <a:ext cx="2246313" cy="303562"/>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sz="1600" dirty="0" smtClean="0">
                  <a:solidFill>
                    <a:schemeClr val="tx1"/>
                  </a:solidFill>
                  <a:ea typeface="Gill Sans" charset="0"/>
                  <a:cs typeface="Gill Sans" charset="0"/>
                </a:rPr>
                <a:t>intermediate </a:t>
              </a:r>
              <a:r>
                <a:rPr lang="en-US" sz="1600" dirty="0">
                  <a:solidFill>
                    <a:schemeClr val="tx1"/>
                  </a:solidFill>
                  <a:ea typeface="Gill Sans" charset="0"/>
                  <a:cs typeface="Gill Sans" charset="0"/>
                </a:rPr>
                <a:t>strip</a:t>
              </a:r>
            </a:p>
          </p:txBody>
        </p:sp>
      </p:grpSp>
      <p:sp>
        <p:nvSpPr>
          <p:cNvPr id="30" name="Rectangle 1"/>
          <p:cNvSpPr>
            <a:spLocks/>
          </p:cNvSpPr>
          <p:nvPr/>
        </p:nvSpPr>
        <p:spPr bwMode="auto">
          <a:xfrm>
            <a:off x="2974870" y="193366"/>
            <a:ext cx="3541071" cy="492443"/>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3200" b="1" dirty="0">
                <a:solidFill>
                  <a:srgbClr val="000090"/>
                </a:solidFill>
                <a:latin typeface="Helvetica Neue"/>
                <a:ea typeface="Gill Sans" charset="0"/>
                <a:cs typeface="Helvetica Neue"/>
                <a:sym typeface="Gill Sans" charset="0"/>
              </a:rPr>
              <a:t>GEMC</a:t>
            </a:r>
            <a:r>
              <a:rPr lang="en-US" sz="3200" b="1" dirty="0" smtClean="0">
                <a:solidFill>
                  <a:srgbClr val="000090"/>
                </a:solidFill>
                <a:latin typeface="Helvetica Neue"/>
                <a:ea typeface="Gill Sans Light" charset="0"/>
                <a:cs typeface="Helvetica Neue"/>
              </a:rPr>
              <a:t> Hit Sharing</a:t>
            </a:r>
            <a:endParaRPr lang="en-US" sz="3200" b="1" dirty="0">
              <a:solidFill>
                <a:srgbClr val="000090"/>
              </a:solidFill>
              <a:latin typeface="Helvetica Neue"/>
              <a:ea typeface="Gill Sans Light" charset="0"/>
              <a:cs typeface="Helvetica Neue"/>
            </a:endParaRPr>
          </a:p>
        </p:txBody>
      </p:sp>
      <p:sp>
        <p:nvSpPr>
          <p:cNvPr id="31" name="Footer Placeholder 30"/>
          <p:cNvSpPr>
            <a:spLocks noGrp="1"/>
          </p:cNvSpPr>
          <p:nvPr>
            <p:ph type="ftr" sz="quarter" idx="11"/>
          </p:nvPr>
        </p:nvSpPr>
        <p:spPr/>
        <p:txBody>
          <a:bodyPr/>
          <a:lstStyle/>
          <a:p>
            <a:r>
              <a:rPr lang="en-US" smtClean="0"/>
              <a:t>M. Ungaro</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636008" y="106754"/>
            <a:ext cx="3764572"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The GEMC Project</a:t>
            </a:r>
            <a:endParaRPr lang="en-US" dirty="0"/>
          </a:p>
        </p:txBody>
      </p:sp>
      <p:sp>
        <p:nvSpPr>
          <p:cNvPr id="5" name="TextBox 4"/>
          <p:cNvSpPr txBox="1"/>
          <p:nvPr/>
        </p:nvSpPr>
        <p:spPr>
          <a:xfrm>
            <a:off x="1603075" y="1667933"/>
            <a:ext cx="5638194" cy="3693319"/>
          </a:xfrm>
          <a:prstGeom prst="rect">
            <a:avLst/>
          </a:prstGeom>
          <a:noFill/>
        </p:spPr>
        <p:txBody>
          <a:bodyPr wrap="none" rtlCol="0">
            <a:spAutoFit/>
          </a:bodyPr>
          <a:lstStyle/>
          <a:p>
            <a:r>
              <a:rPr lang="en-US" dirty="0" smtClean="0"/>
              <a:t>2007: Geometry from DB</a:t>
            </a:r>
          </a:p>
          <a:p>
            <a:r>
              <a:rPr lang="en-US" dirty="0" smtClean="0"/>
              <a:t>2008: Sensitivity, fields from DB</a:t>
            </a:r>
          </a:p>
          <a:p>
            <a:endParaRPr lang="en-US" dirty="0" smtClean="0"/>
          </a:p>
          <a:p>
            <a:r>
              <a:rPr lang="en-US" dirty="0" smtClean="0"/>
              <a:t>2009-2011: CLAS12 Baseline geometry, digitization</a:t>
            </a:r>
          </a:p>
          <a:p>
            <a:r>
              <a:rPr lang="en-US" dirty="0" smtClean="0"/>
              <a:t>2011: CLAS12 All detectors upgrades geometry, digitization</a:t>
            </a:r>
          </a:p>
          <a:p>
            <a:endParaRPr lang="en-US" dirty="0" smtClean="0"/>
          </a:p>
          <a:p>
            <a:r>
              <a:rPr lang="en-US" dirty="0" smtClean="0"/>
              <a:t>2011: Background, Electronic Noise</a:t>
            </a:r>
          </a:p>
          <a:p>
            <a:endParaRPr lang="en-US" dirty="0" smtClean="0"/>
          </a:p>
          <a:p>
            <a:r>
              <a:rPr lang="en-US" dirty="0" smtClean="0"/>
              <a:t>2012: Material Factory</a:t>
            </a:r>
          </a:p>
          <a:p>
            <a:r>
              <a:rPr lang="en-US" dirty="0" smtClean="0"/>
              <a:t>2012: Parameter Factory</a:t>
            </a:r>
          </a:p>
          <a:p>
            <a:r>
              <a:rPr lang="en-US" dirty="0" smtClean="0"/>
              <a:t>2012: Geometry Factory</a:t>
            </a:r>
          </a:p>
          <a:p>
            <a:endParaRPr lang="en-US" dirty="0" smtClean="0"/>
          </a:p>
          <a:p>
            <a:r>
              <a:rPr lang="en-US" dirty="0" smtClean="0"/>
              <a:t>2012-2013: Signal as a function of time: FADC digitization</a:t>
            </a:r>
            <a:endParaRPr lang="en-US" dirty="0"/>
          </a:p>
        </p:txBody>
      </p:sp>
      <p:sp>
        <p:nvSpPr>
          <p:cNvPr id="6" name="Footer Placeholder 6"/>
          <p:cNvSpPr>
            <a:spLocks noGrp="1"/>
          </p:cNvSpPr>
          <p:nvPr>
            <p:ph type="ftr" sz="quarter" idx="11"/>
          </p:nvPr>
        </p:nvSpPr>
        <p:spPr>
          <a:xfrm>
            <a:off x="-42335" y="6533005"/>
            <a:ext cx="897467" cy="365125"/>
          </a:xfrm>
        </p:spPr>
        <p:txBody>
          <a:bodyPr/>
          <a:lstStyle/>
          <a:p>
            <a:r>
              <a:rPr lang="en-US" smtClean="0"/>
              <a:t>M. Ungaro</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152703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705428" y="106754"/>
            <a:ext cx="5747487"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GEant4 Monte-Carlo (GEMC)</a:t>
            </a:r>
            <a:endParaRPr lang="en-US" dirty="0"/>
          </a:p>
        </p:txBody>
      </p:sp>
      <p:sp>
        <p:nvSpPr>
          <p:cNvPr id="5" name="TextBox 4"/>
          <p:cNvSpPr txBox="1">
            <a:spLocks noChangeArrowheads="1"/>
          </p:cNvSpPr>
          <p:nvPr/>
        </p:nvSpPr>
        <p:spPr bwMode="auto">
          <a:xfrm>
            <a:off x="304800" y="1143000"/>
            <a:ext cx="7924800" cy="461665"/>
          </a:xfrm>
          <a:prstGeom prst="rect">
            <a:avLst/>
          </a:prstGeom>
          <a:noFill/>
          <a:ln w="9525">
            <a:noFill/>
            <a:miter lim="800000"/>
            <a:headEnd/>
            <a:tailEnd/>
          </a:ln>
        </p:spPr>
        <p:txBody>
          <a:bodyPr>
            <a:prstTxWarp prst="textNoShape">
              <a:avLst/>
            </a:prstTxWarp>
            <a:spAutoFit/>
          </a:bodyPr>
          <a:lstStyle/>
          <a:p>
            <a:pPr algn="l"/>
            <a:r>
              <a:rPr lang="en-US" sz="2400" dirty="0">
                <a:solidFill>
                  <a:srgbClr val="C00000"/>
                </a:solidFill>
              </a:rPr>
              <a:t>Object Oriented Approach</a:t>
            </a:r>
          </a:p>
        </p:txBody>
      </p:sp>
      <p:sp>
        <p:nvSpPr>
          <p:cNvPr id="6" name="Rectangle 5"/>
          <p:cNvSpPr>
            <a:spLocks noChangeArrowheads="1"/>
          </p:cNvSpPr>
          <p:nvPr/>
        </p:nvSpPr>
        <p:spPr bwMode="auto">
          <a:xfrm>
            <a:off x="304800" y="1752600"/>
            <a:ext cx="7086600" cy="400110"/>
          </a:xfrm>
          <a:prstGeom prst="rect">
            <a:avLst/>
          </a:prstGeom>
          <a:noFill/>
          <a:ln w="9525">
            <a:noFill/>
            <a:miter lim="800000"/>
            <a:headEnd/>
            <a:tailEnd/>
          </a:ln>
        </p:spPr>
        <p:txBody>
          <a:bodyPr>
            <a:prstTxWarp prst="textNoShape">
              <a:avLst/>
            </a:prstTxWarp>
            <a:spAutoFit/>
          </a:bodyPr>
          <a:lstStyle/>
          <a:p>
            <a:pPr algn="l">
              <a:buFont typeface="Arial" charset="0"/>
              <a:buChar char="•"/>
            </a:pPr>
            <a:r>
              <a:rPr lang="en-US" sz="2000" dirty="0">
                <a:latin typeface="Calibri" charset="0"/>
              </a:rPr>
              <a:t> </a:t>
            </a:r>
            <a:r>
              <a:rPr lang="en-US" sz="2000" dirty="0" err="1">
                <a:latin typeface="Calibri" charset="0"/>
              </a:rPr>
              <a:t>c++</a:t>
            </a:r>
            <a:r>
              <a:rPr lang="en-US" sz="2000" dirty="0">
                <a:latin typeface="Calibri" charset="0"/>
              </a:rPr>
              <a:t> classes, Standard Template </a:t>
            </a:r>
            <a:r>
              <a:rPr lang="en-US" sz="2000" dirty="0" smtClean="0">
                <a:latin typeface="Calibri" charset="0"/>
              </a:rPr>
              <a:t>Library</a:t>
            </a:r>
            <a:endParaRPr lang="en-US" sz="2000" dirty="0">
              <a:latin typeface="Calibri" charset="0"/>
            </a:endParaRPr>
          </a:p>
        </p:txBody>
      </p:sp>
      <p:sp>
        <p:nvSpPr>
          <p:cNvPr id="7" name="TextBox 6"/>
          <p:cNvSpPr txBox="1">
            <a:spLocks noChangeArrowheads="1"/>
          </p:cNvSpPr>
          <p:nvPr/>
        </p:nvSpPr>
        <p:spPr bwMode="auto">
          <a:xfrm>
            <a:off x="304800" y="2766642"/>
            <a:ext cx="7924800" cy="461665"/>
          </a:xfrm>
          <a:prstGeom prst="rect">
            <a:avLst/>
          </a:prstGeom>
          <a:noFill/>
          <a:ln w="9525">
            <a:noFill/>
            <a:miter lim="800000"/>
            <a:headEnd/>
            <a:tailEnd/>
          </a:ln>
        </p:spPr>
        <p:txBody>
          <a:bodyPr>
            <a:prstTxWarp prst="textNoShape">
              <a:avLst/>
            </a:prstTxWarp>
            <a:spAutoFit/>
          </a:bodyPr>
          <a:lstStyle/>
          <a:p>
            <a:pPr algn="l"/>
            <a:r>
              <a:rPr lang="en-US" sz="2400" dirty="0">
                <a:solidFill>
                  <a:srgbClr val="C00000"/>
                </a:solidFill>
              </a:rPr>
              <a:t>Simulation Parameters are External to Software</a:t>
            </a:r>
          </a:p>
        </p:txBody>
      </p:sp>
      <p:sp>
        <p:nvSpPr>
          <p:cNvPr id="8" name="Rectangle 7"/>
          <p:cNvSpPr>
            <a:spLocks noChangeArrowheads="1"/>
          </p:cNvSpPr>
          <p:nvPr/>
        </p:nvSpPr>
        <p:spPr bwMode="auto">
          <a:xfrm>
            <a:off x="304800" y="3504505"/>
            <a:ext cx="3687596" cy="2246769"/>
          </a:xfrm>
          <a:prstGeom prst="rect">
            <a:avLst/>
          </a:prstGeom>
          <a:noFill/>
          <a:ln w="9525">
            <a:noFill/>
            <a:miter lim="800000"/>
            <a:headEnd/>
            <a:tailEnd/>
          </a:ln>
        </p:spPr>
        <p:txBody>
          <a:bodyPr wrap="square">
            <a:prstTxWarp prst="textNoShape">
              <a:avLst/>
            </a:prstTxWarp>
            <a:spAutoFit/>
          </a:bodyPr>
          <a:lstStyle/>
          <a:p>
            <a:pPr algn="l">
              <a:buFont typeface="Arial" charset="0"/>
              <a:buChar char="•"/>
            </a:pPr>
            <a:r>
              <a:rPr lang="en-US" sz="2000" dirty="0">
                <a:latin typeface="Calibri" charset="0"/>
              </a:rPr>
              <a:t> Geometry, Materials, </a:t>
            </a:r>
            <a:r>
              <a:rPr lang="en-US" sz="2000" dirty="0" smtClean="0">
                <a:latin typeface="Calibri" charset="0"/>
              </a:rPr>
              <a:t>Parameters, Sensitivity, Fields</a:t>
            </a:r>
            <a:r>
              <a:rPr lang="en-US" sz="2000" dirty="0">
                <a:latin typeface="Calibri" charset="0"/>
              </a:rPr>
              <a:t>, </a:t>
            </a:r>
            <a:r>
              <a:rPr lang="en-US" sz="2000" dirty="0" smtClean="0">
                <a:latin typeface="Calibri" charset="0"/>
              </a:rPr>
              <a:t>Banks</a:t>
            </a:r>
          </a:p>
          <a:p>
            <a:pPr algn="l">
              <a:buFont typeface="Arial" charset="0"/>
              <a:buChar char="•"/>
            </a:pPr>
            <a:endParaRPr lang="en-US" sz="2000" dirty="0">
              <a:latin typeface="Calibri" charset="0"/>
            </a:endParaRPr>
          </a:p>
          <a:p>
            <a:pPr algn="l">
              <a:buFont typeface="Arial" charset="0"/>
              <a:buChar char="•"/>
            </a:pPr>
            <a:r>
              <a:rPr lang="en-US" sz="2000" dirty="0">
                <a:latin typeface="Calibri" charset="0"/>
              </a:rPr>
              <a:t> Run-Time </a:t>
            </a:r>
            <a:r>
              <a:rPr lang="en-US" sz="2000" dirty="0" smtClean="0">
                <a:latin typeface="Calibri" charset="0"/>
              </a:rPr>
              <a:t>decisions </a:t>
            </a:r>
            <a:r>
              <a:rPr lang="en-US" sz="2000" dirty="0">
                <a:latin typeface="Calibri" charset="0"/>
              </a:rPr>
              <a:t>on </a:t>
            </a:r>
            <a:r>
              <a:rPr lang="en-US" sz="2000" dirty="0" smtClean="0">
                <a:latin typeface="Calibri" charset="0"/>
              </a:rPr>
              <a:t>step, </a:t>
            </a:r>
            <a:r>
              <a:rPr lang="en-US" sz="2000" dirty="0">
                <a:latin typeface="Calibri" charset="0"/>
              </a:rPr>
              <a:t>Output Format, </a:t>
            </a:r>
            <a:r>
              <a:rPr lang="en-US" sz="2000" dirty="0" smtClean="0">
                <a:latin typeface="Calibri" charset="0"/>
              </a:rPr>
              <a:t>Parameters Factory, </a:t>
            </a:r>
            <a:r>
              <a:rPr lang="en-US" sz="2000" dirty="0" err="1" smtClean="0">
                <a:latin typeface="Calibri" charset="0"/>
              </a:rPr>
              <a:t>etc</a:t>
            </a:r>
            <a:endParaRPr lang="en-US" sz="2000" dirty="0">
              <a:latin typeface="Calibri" charset="0"/>
            </a:endParaRPr>
          </a:p>
        </p:txBody>
      </p:sp>
      <p:pic>
        <p:nvPicPr>
          <p:cNvPr id="3" name="Picture 2" descr="Screen Shot 2012-04-25 at 8.00.56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85224" y="3465692"/>
            <a:ext cx="4779920" cy="2659794"/>
          </a:xfrm>
          <a:prstGeom prst="rect">
            <a:avLst/>
          </a:prstGeom>
          <a:ln>
            <a:noFill/>
          </a:ln>
          <a:effectLst>
            <a:outerShdw blurRad="292100" dist="139700" dir="2700000" algn="tl" rotWithShape="0">
              <a:srgbClr val="333333">
                <a:alpha val="65000"/>
              </a:srgbClr>
            </a:outerShdw>
          </a:effectLst>
        </p:spPr>
      </p:pic>
      <p:sp>
        <p:nvSpPr>
          <p:cNvPr id="16" name="Footer Placeholder 14"/>
          <p:cNvSpPr>
            <a:spLocks noGrp="1"/>
          </p:cNvSpPr>
          <p:nvPr>
            <p:ph type="ftr" sz="quarter" idx="11"/>
          </p:nvPr>
        </p:nvSpPr>
        <p:spPr>
          <a:xfrm>
            <a:off x="-42335" y="6533005"/>
            <a:ext cx="897467" cy="365125"/>
          </a:xfrm>
        </p:spPr>
        <p:txBody>
          <a:bodyPr/>
          <a:lstStyle/>
          <a:p>
            <a:r>
              <a:rPr lang="en-US" smtClean="0"/>
              <a:t>M. Ungaro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5624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205237" y="106754"/>
            <a:ext cx="3240390"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GEMC Features</a:t>
            </a:r>
            <a:endParaRPr lang="en-US" dirty="0"/>
          </a:p>
        </p:txBody>
      </p:sp>
      <p:sp>
        <p:nvSpPr>
          <p:cNvPr id="5" name="TextBox 4"/>
          <p:cNvSpPr txBox="1">
            <a:spLocks noChangeArrowheads="1"/>
          </p:cNvSpPr>
          <p:nvPr/>
        </p:nvSpPr>
        <p:spPr bwMode="auto">
          <a:xfrm>
            <a:off x="238660" y="1129760"/>
            <a:ext cx="8229600" cy="400110"/>
          </a:xfrm>
          <a:prstGeom prst="rect">
            <a:avLst/>
          </a:prstGeom>
          <a:noFill/>
          <a:ln w="9525">
            <a:noFill/>
            <a:miter lim="800000"/>
            <a:headEnd/>
            <a:tailEnd/>
          </a:ln>
        </p:spPr>
        <p:txBody>
          <a:bodyPr>
            <a:prstTxWarp prst="textNoShape">
              <a:avLst/>
            </a:prstTxWarp>
            <a:spAutoFit/>
          </a:bodyPr>
          <a:lstStyle/>
          <a:p>
            <a:pPr algn="l"/>
            <a:r>
              <a:rPr lang="en-US" sz="2000" dirty="0">
                <a:solidFill>
                  <a:srgbClr val="C00000"/>
                </a:solidFill>
              </a:rPr>
              <a:t>1) </a:t>
            </a:r>
            <a:r>
              <a:rPr lang="en-US" sz="2000" dirty="0" smtClean="0">
                <a:solidFill>
                  <a:srgbClr val="C00000"/>
                </a:solidFill>
              </a:rPr>
              <a:t>No Hardcoded Numbers</a:t>
            </a:r>
            <a:endParaRPr lang="en-US" sz="2000" dirty="0">
              <a:solidFill>
                <a:srgbClr val="C00000"/>
              </a:solidFill>
            </a:endParaRPr>
          </a:p>
        </p:txBody>
      </p:sp>
      <p:sp>
        <p:nvSpPr>
          <p:cNvPr id="6" name="TextBox 5"/>
          <p:cNvSpPr txBox="1">
            <a:spLocks noChangeArrowheads="1"/>
          </p:cNvSpPr>
          <p:nvPr/>
        </p:nvSpPr>
        <p:spPr bwMode="auto">
          <a:xfrm>
            <a:off x="506944" y="1502443"/>
            <a:ext cx="4556662" cy="1200329"/>
          </a:xfrm>
          <a:prstGeom prst="rect">
            <a:avLst/>
          </a:prstGeom>
          <a:noFill/>
          <a:ln w="9525">
            <a:noFill/>
            <a:miter lim="800000"/>
            <a:headEnd/>
            <a:tailEnd/>
          </a:ln>
        </p:spPr>
        <p:txBody>
          <a:bodyPr wrap="square">
            <a:prstTxWarp prst="textNoShape">
              <a:avLst/>
            </a:prstTxWarp>
            <a:spAutoFit/>
          </a:bodyPr>
          <a:lstStyle/>
          <a:p>
            <a:pPr marL="342900" indent="-342900" algn="l">
              <a:buFont typeface="Arial"/>
              <a:buChar char="•"/>
            </a:pPr>
            <a:r>
              <a:rPr lang="en-US" dirty="0" smtClean="0">
                <a:latin typeface="Calibri" charset="0"/>
              </a:rPr>
              <a:t>Realistic Geometry</a:t>
            </a:r>
          </a:p>
          <a:p>
            <a:pPr marL="342900" indent="-342900">
              <a:buFont typeface="Arial"/>
              <a:buChar char="•"/>
            </a:pPr>
            <a:r>
              <a:rPr lang="en-US" dirty="0" smtClean="0">
                <a:latin typeface="Calibri" charset="0"/>
              </a:rPr>
              <a:t>No Recompiling</a:t>
            </a:r>
          </a:p>
          <a:p>
            <a:pPr marL="342900" indent="-342900" algn="l">
              <a:buFont typeface="Arial"/>
              <a:buChar char="•"/>
            </a:pPr>
            <a:r>
              <a:rPr lang="en-US" dirty="0" smtClean="0">
                <a:latin typeface="Calibri" charset="0"/>
              </a:rPr>
              <a:t>At </a:t>
            </a:r>
            <a:r>
              <a:rPr lang="en-US" dirty="0">
                <a:latin typeface="Calibri" charset="0"/>
              </a:rPr>
              <a:t>run-</a:t>
            </a:r>
            <a:r>
              <a:rPr lang="en-US" dirty="0" smtClean="0">
                <a:latin typeface="Calibri" charset="0"/>
              </a:rPr>
              <a:t>time: tilt, displacements, step sizes, fields, </a:t>
            </a:r>
            <a:r>
              <a:rPr lang="en-US" dirty="0" err="1" smtClean="0">
                <a:latin typeface="Calibri" charset="0"/>
              </a:rPr>
              <a:t>etc</a:t>
            </a:r>
            <a:endParaRPr lang="en-US" dirty="0" smtClean="0">
              <a:latin typeface="Calibri" charset="0"/>
            </a:endParaRPr>
          </a:p>
        </p:txBody>
      </p:sp>
      <p:pic>
        <p:nvPicPr>
          <p:cNvPr id="10" name="Picture 9" descr="Screen Shot 2012-04-25 at 8.27.46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82936" y="1468706"/>
            <a:ext cx="2885324" cy="1482896"/>
          </a:xfrm>
          <a:prstGeom prst="rect">
            <a:avLst/>
          </a:prstGeom>
          <a:ln>
            <a:noFill/>
          </a:ln>
          <a:effectLst>
            <a:outerShdw blurRad="292100" dist="139700" dir="2700000" algn="tl" rotWithShape="0">
              <a:srgbClr val="333333">
                <a:alpha val="65000"/>
              </a:srgbClr>
            </a:outerShdw>
          </a:effectLst>
        </p:spPr>
      </p:pic>
      <p:sp>
        <p:nvSpPr>
          <p:cNvPr id="9" name="Footer Placeholder 14"/>
          <p:cNvSpPr>
            <a:spLocks noGrp="1"/>
          </p:cNvSpPr>
          <p:nvPr>
            <p:ph type="ftr" sz="quarter" idx="11"/>
          </p:nvPr>
        </p:nvSpPr>
        <p:spPr>
          <a:xfrm>
            <a:off x="-42335" y="6533005"/>
            <a:ext cx="897467" cy="365125"/>
          </a:xfrm>
        </p:spPr>
        <p:txBody>
          <a:bodyPr/>
          <a:lstStyle/>
          <a:p>
            <a:r>
              <a:rPr lang="en-US" smtClean="0"/>
              <a:t>M. Ungaro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31499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205237" y="106754"/>
            <a:ext cx="3240390"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GEMC Features</a:t>
            </a:r>
            <a:endParaRPr lang="en-US" dirty="0"/>
          </a:p>
        </p:txBody>
      </p:sp>
      <p:sp>
        <p:nvSpPr>
          <p:cNvPr id="5" name="TextBox 4"/>
          <p:cNvSpPr txBox="1">
            <a:spLocks noChangeArrowheads="1"/>
          </p:cNvSpPr>
          <p:nvPr/>
        </p:nvSpPr>
        <p:spPr bwMode="auto">
          <a:xfrm>
            <a:off x="238660" y="1129760"/>
            <a:ext cx="8229600" cy="400110"/>
          </a:xfrm>
          <a:prstGeom prst="rect">
            <a:avLst/>
          </a:prstGeom>
          <a:noFill/>
          <a:ln w="9525">
            <a:noFill/>
            <a:miter lim="800000"/>
            <a:headEnd/>
            <a:tailEnd/>
          </a:ln>
        </p:spPr>
        <p:txBody>
          <a:bodyPr>
            <a:prstTxWarp prst="textNoShape">
              <a:avLst/>
            </a:prstTxWarp>
            <a:spAutoFit/>
          </a:bodyPr>
          <a:lstStyle/>
          <a:p>
            <a:pPr algn="l"/>
            <a:r>
              <a:rPr lang="en-US" sz="2000" dirty="0">
                <a:solidFill>
                  <a:srgbClr val="C00000"/>
                </a:solidFill>
              </a:rPr>
              <a:t>1) </a:t>
            </a:r>
            <a:r>
              <a:rPr lang="en-US" sz="2000" dirty="0" smtClean="0">
                <a:solidFill>
                  <a:srgbClr val="C00000"/>
                </a:solidFill>
              </a:rPr>
              <a:t>No Hardcoded Numbers</a:t>
            </a:r>
            <a:endParaRPr lang="en-US" sz="2000" dirty="0">
              <a:solidFill>
                <a:srgbClr val="C00000"/>
              </a:solidFill>
            </a:endParaRPr>
          </a:p>
        </p:txBody>
      </p:sp>
      <p:sp>
        <p:nvSpPr>
          <p:cNvPr id="6" name="TextBox 5"/>
          <p:cNvSpPr txBox="1">
            <a:spLocks noChangeArrowheads="1"/>
          </p:cNvSpPr>
          <p:nvPr/>
        </p:nvSpPr>
        <p:spPr bwMode="auto">
          <a:xfrm>
            <a:off x="506944" y="1502443"/>
            <a:ext cx="4556662" cy="1200329"/>
          </a:xfrm>
          <a:prstGeom prst="rect">
            <a:avLst/>
          </a:prstGeom>
          <a:noFill/>
          <a:ln w="9525">
            <a:noFill/>
            <a:miter lim="800000"/>
            <a:headEnd/>
            <a:tailEnd/>
          </a:ln>
        </p:spPr>
        <p:txBody>
          <a:bodyPr wrap="square">
            <a:prstTxWarp prst="textNoShape">
              <a:avLst/>
            </a:prstTxWarp>
            <a:spAutoFit/>
          </a:bodyPr>
          <a:lstStyle/>
          <a:p>
            <a:pPr marL="342900" indent="-342900" algn="l">
              <a:buFont typeface="Arial"/>
              <a:buChar char="•"/>
            </a:pPr>
            <a:r>
              <a:rPr lang="en-US" dirty="0" smtClean="0">
                <a:latin typeface="Calibri" charset="0"/>
              </a:rPr>
              <a:t>Realistic Geometry</a:t>
            </a:r>
          </a:p>
          <a:p>
            <a:pPr marL="342900" indent="-342900">
              <a:buFont typeface="Arial"/>
              <a:buChar char="•"/>
            </a:pPr>
            <a:r>
              <a:rPr lang="en-US" dirty="0" smtClean="0">
                <a:latin typeface="Calibri" charset="0"/>
              </a:rPr>
              <a:t>No Recompiling</a:t>
            </a:r>
          </a:p>
          <a:p>
            <a:pPr marL="342900" indent="-342900" algn="l">
              <a:buFont typeface="Arial"/>
              <a:buChar char="•"/>
            </a:pPr>
            <a:r>
              <a:rPr lang="en-US" dirty="0" smtClean="0">
                <a:latin typeface="Calibri" charset="0"/>
              </a:rPr>
              <a:t>At </a:t>
            </a:r>
            <a:r>
              <a:rPr lang="en-US" dirty="0">
                <a:latin typeface="Calibri" charset="0"/>
              </a:rPr>
              <a:t>run-</a:t>
            </a:r>
            <a:r>
              <a:rPr lang="en-US" dirty="0" smtClean="0">
                <a:latin typeface="Calibri" charset="0"/>
              </a:rPr>
              <a:t>time: tilt, displacements, step sizes, fields, </a:t>
            </a:r>
            <a:r>
              <a:rPr lang="en-US" dirty="0" err="1" smtClean="0">
                <a:latin typeface="Calibri" charset="0"/>
              </a:rPr>
              <a:t>etc</a:t>
            </a:r>
            <a:endParaRPr lang="en-US" dirty="0" smtClean="0">
              <a:latin typeface="Calibri" charset="0"/>
            </a:endParaRPr>
          </a:p>
        </p:txBody>
      </p:sp>
      <p:sp>
        <p:nvSpPr>
          <p:cNvPr id="7" name="Rectangle 7"/>
          <p:cNvSpPr>
            <a:spLocks noChangeArrowheads="1"/>
          </p:cNvSpPr>
          <p:nvPr/>
        </p:nvSpPr>
        <p:spPr bwMode="auto">
          <a:xfrm>
            <a:off x="238660" y="3141326"/>
            <a:ext cx="7620000" cy="400110"/>
          </a:xfrm>
          <a:prstGeom prst="rect">
            <a:avLst/>
          </a:prstGeom>
          <a:noFill/>
          <a:ln w="9525">
            <a:noFill/>
            <a:miter lim="800000"/>
            <a:headEnd/>
            <a:tailEnd/>
          </a:ln>
        </p:spPr>
        <p:txBody>
          <a:bodyPr>
            <a:prstTxWarp prst="textNoShape">
              <a:avLst/>
            </a:prstTxWarp>
            <a:spAutoFit/>
          </a:bodyPr>
          <a:lstStyle/>
          <a:p>
            <a:pPr algn="l"/>
            <a:r>
              <a:rPr lang="en-US" sz="2000" dirty="0">
                <a:solidFill>
                  <a:srgbClr val="C00000"/>
                </a:solidFill>
              </a:rPr>
              <a:t>2) Flexible, Maintainable Code. Cross Platform.</a:t>
            </a:r>
          </a:p>
        </p:txBody>
      </p:sp>
      <p:pic>
        <p:nvPicPr>
          <p:cNvPr id="3" name="Picture 2" descr="Screen Shot 2012-04-25 at 8.25.41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66642" y="3499086"/>
            <a:ext cx="1810913" cy="1184154"/>
          </a:xfrm>
          <a:prstGeom prst="rect">
            <a:avLst/>
          </a:prstGeom>
          <a:ln>
            <a:noFill/>
          </a:ln>
          <a:effectLst>
            <a:outerShdw blurRad="292100" dist="139700" dir="2700000" algn="tl" rotWithShape="0">
              <a:srgbClr val="333333">
                <a:alpha val="65000"/>
              </a:srgbClr>
            </a:outerShdw>
          </a:effectLst>
        </p:spPr>
      </p:pic>
      <p:pic>
        <p:nvPicPr>
          <p:cNvPr id="10" name="Picture 9" descr="Screen Shot 2012-04-25 at 8.27.46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82936" y="1468706"/>
            <a:ext cx="2885324" cy="1482896"/>
          </a:xfrm>
          <a:prstGeom prst="rect">
            <a:avLst/>
          </a:prstGeom>
          <a:ln>
            <a:noFill/>
          </a:ln>
          <a:effectLst>
            <a:outerShdw blurRad="292100" dist="139700" dir="2700000" algn="tl" rotWithShape="0">
              <a:srgbClr val="333333">
                <a:alpha val="65000"/>
              </a:srgbClr>
            </a:outerShdw>
          </a:effectLst>
        </p:spPr>
      </p:pic>
      <p:sp>
        <p:nvSpPr>
          <p:cNvPr id="15" name="Rectangle 8"/>
          <p:cNvSpPr>
            <a:spLocks noChangeArrowheads="1"/>
          </p:cNvSpPr>
          <p:nvPr/>
        </p:nvSpPr>
        <p:spPr bwMode="auto">
          <a:xfrm>
            <a:off x="489058" y="3557596"/>
            <a:ext cx="4932260" cy="923330"/>
          </a:xfrm>
          <a:prstGeom prst="rect">
            <a:avLst/>
          </a:prstGeom>
          <a:noFill/>
          <a:ln w="9525">
            <a:noFill/>
            <a:miter lim="800000"/>
            <a:headEnd/>
            <a:tailEnd/>
          </a:ln>
        </p:spPr>
        <p:txBody>
          <a:bodyPr wrap="square">
            <a:prstTxWarp prst="textNoShape">
              <a:avLst/>
            </a:prstTxWarp>
            <a:spAutoFit/>
          </a:bodyPr>
          <a:lstStyle/>
          <a:p>
            <a:pPr marL="285750" indent="-285750" algn="l">
              <a:buFont typeface="Arial"/>
              <a:buChar char="•"/>
            </a:pPr>
            <a:r>
              <a:rPr lang="en-US" dirty="0" smtClean="0">
                <a:latin typeface="Calibri" charset="0"/>
              </a:rPr>
              <a:t> </a:t>
            </a:r>
            <a:r>
              <a:rPr lang="en-US" dirty="0">
                <a:latin typeface="Calibri" charset="0"/>
              </a:rPr>
              <a:t>U</a:t>
            </a:r>
            <a:r>
              <a:rPr lang="en-US" dirty="0" smtClean="0">
                <a:latin typeface="Calibri" charset="0"/>
              </a:rPr>
              <a:t>ser selection of routines (plugins) at run time</a:t>
            </a:r>
            <a:endParaRPr lang="en-US" dirty="0">
              <a:latin typeface="Calibri" charset="0"/>
            </a:endParaRPr>
          </a:p>
          <a:p>
            <a:pPr marL="285750" indent="-285750" algn="l">
              <a:buFont typeface="Arial"/>
              <a:buChar char="•"/>
            </a:pPr>
            <a:r>
              <a:rPr lang="en-US" dirty="0">
                <a:latin typeface="Calibri" charset="0"/>
              </a:rPr>
              <a:t> </a:t>
            </a:r>
            <a:r>
              <a:rPr lang="en-US" dirty="0" smtClean="0">
                <a:latin typeface="Calibri" charset="0"/>
              </a:rPr>
              <a:t>Windows</a:t>
            </a:r>
            <a:r>
              <a:rPr lang="en-US" dirty="0">
                <a:latin typeface="Calibri" charset="0"/>
              </a:rPr>
              <a:t>, Mac, </a:t>
            </a:r>
            <a:r>
              <a:rPr lang="en-US" dirty="0" smtClean="0">
                <a:latin typeface="Calibri" charset="0"/>
              </a:rPr>
              <a:t>Linux</a:t>
            </a:r>
          </a:p>
          <a:p>
            <a:pPr marL="285750" indent="-285750" algn="l">
              <a:buFont typeface="Arial"/>
              <a:buChar char="•"/>
            </a:pPr>
            <a:r>
              <a:rPr lang="en-US" dirty="0" smtClean="0">
                <a:latin typeface="Calibri" charset="0"/>
              </a:rPr>
              <a:t> Used in several experiments</a:t>
            </a:r>
          </a:p>
        </p:txBody>
      </p:sp>
      <p:sp>
        <p:nvSpPr>
          <p:cNvPr id="13" name="Footer Placeholder 14"/>
          <p:cNvSpPr>
            <a:spLocks noGrp="1"/>
          </p:cNvSpPr>
          <p:nvPr>
            <p:ph type="ftr" sz="quarter" idx="11"/>
          </p:nvPr>
        </p:nvSpPr>
        <p:spPr>
          <a:xfrm>
            <a:off x="-42335" y="6533005"/>
            <a:ext cx="897467" cy="365125"/>
          </a:xfrm>
        </p:spPr>
        <p:txBody>
          <a:bodyPr/>
          <a:lstStyle/>
          <a:p>
            <a:r>
              <a:rPr lang="en-US" smtClean="0"/>
              <a:t>M. Ungaro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22125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205237" y="106754"/>
            <a:ext cx="3240390"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GEMC Features</a:t>
            </a:r>
            <a:endParaRPr lang="en-US" dirty="0"/>
          </a:p>
        </p:txBody>
      </p:sp>
      <p:sp>
        <p:nvSpPr>
          <p:cNvPr id="5" name="TextBox 4"/>
          <p:cNvSpPr txBox="1">
            <a:spLocks noChangeArrowheads="1"/>
          </p:cNvSpPr>
          <p:nvPr/>
        </p:nvSpPr>
        <p:spPr bwMode="auto">
          <a:xfrm>
            <a:off x="238660" y="1129760"/>
            <a:ext cx="8229600" cy="400110"/>
          </a:xfrm>
          <a:prstGeom prst="rect">
            <a:avLst/>
          </a:prstGeom>
          <a:noFill/>
          <a:ln w="9525">
            <a:noFill/>
            <a:miter lim="800000"/>
            <a:headEnd/>
            <a:tailEnd/>
          </a:ln>
        </p:spPr>
        <p:txBody>
          <a:bodyPr>
            <a:prstTxWarp prst="textNoShape">
              <a:avLst/>
            </a:prstTxWarp>
            <a:spAutoFit/>
          </a:bodyPr>
          <a:lstStyle/>
          <a:p>
            <a:pPr algn="l"/>
            <a:r>
              <a:rPr lang="en-US" sz="2000" dirty="0">
                <a:solidFill>
                  <a:srgbClr val="C00000"/>
                </a:solidFill>
              </a:rPr>
              <a:t>1) </a:t>
            </a:r>
            <a:r>
              <a:rPr lang="en-US" sz="2000" dirty="0" smtClean="0">
                <a:solidFill>
                  <a:srgbClr val="C00000"/>
                </a:solidFill>
              </a:rPr>
              <a:t>No Hardcoded Numbers</a:t>
            </a:r>
            <a:endParaRPr lang="en-US" sz="2000" dirty="0">
              <a:solidFill>
                <a:srgbClr val="C00000"/>
              </a:solidFill>
            </a:endParaRPr>
          </a:p>
        </p:txBody>
      </p:sp>
      <p:sp>
        <p:nvSpPr>
          <p:cNvPr id="6" name="TextBox 5"/>
          <p:cNvSpPr txBox="1">
            <a:spLocks noChangeArrowheads="1"/>
          </p:cNvSpPr>
          <p:nvPr/>
        </p:nvSpPr>
        <p:spPr bwMode="auto">
          <a:xfrm>
            <a:off x="506944" y="1502443"/>
            <a:ext cx="4556662" cy="1200329"/>
          </a:xfrm>
          <a:prstGeom prst="rect">
            <a:avLst/>
          </a:prstGeom>
          <a:noFill/>
          <a:ln w="9525">
            <a:noFill/>
            <a:miter lim="800000"/>
            <a:headEnd/>
            <a:tailEnd/>
          </a:ln>
        </p:spPr>
        <p:txBody>
          <a:bodyPr wrap="square">
            <a:prstTxWarp prst="textNoShape">
              <a:avLst/>
            </a:prstTxWarp>
            <a:spAutoFit/>
          </a:bodyPr>
          <a:lstStyle/>
          <a:p>
            <a:pPr marL="342900" indent="-342900" algn="l">
              <a:buFont typeface="Arial"/>
              <a:buChar char="•"/>
            </a:pPr>
            <a:r>
              <a:rPr lang="en-US" dirty="0" smtClean="0">
                <a:latin typeface="Calibri" charset="0"/>
              </a:rPr>
              <a:t>Realistic Geometry</a:t>
            </a:r>
          </a:p>
          <a:p>
            <a:pPr marL="342900" indent="-342900">
              <a:buFont typeface="Arial"/>
              <a:buChar char="•"/>
            </a:pPr>
            <a:r>
              <a:rPr lang="en-US" dirty="0" smtClean="0">
                <a:latin typeface="Calibri" charset="0"/>
              </a:rPr>
              <a:t>No Recompiling</a:t>
            </a:r>
          </a:p>
          <a:p>
            <a:pPr marL="342900" indent="-342900" algn="l">
              <a:buFont typeface="Arial"/>
              <a:buChar char="•"/>
            </a:pPr>
            <a:r>
              <a:rPr lang="en-US" dirty="0" smtClean="0">
                <a:latin typeface="Calibri" charset="0"/>
              </a:rPr>
              <a:t>At </a:t>
            </a:r>
            <a:r>
              <a:rPr lang="en-US" dirty="0">
                <a:latin typeface="Calibri" charset="0"/>
              </a:rPr>
              <a:t>run-</a:t>
            </a:r>
            <a:r>
              <a:rPr lang="en-US" dirty="0" smtClean="0">
                <a:latin typeface="Calibri" charset="0"/>
              </a:rPr>
              <a:t>time: tilt, displacements, step sizes, fields, </a:t>
            </a:r>
            <a:r>
              <a:rPr lang="en-US" dirty="0" err="1" smtClean="0">
                <a:latin typeface="Calibri" charset="0"/>
              </a:rPr>
              <a:t>etc</a:t>
            </a:r>
            <a:endParaRPr lang="en-US" dirty="0" smtClean="0">
              <a:latin typeface="Calibri" charset="0"/>
            </a:endParaRPr>
          </a:p>
        </p:txBody>
      </p:sp>
      <p:sp>
        <p:nvSpPr>
          <p:cNvPr id="7" name="Rectangle 7"/>
          <p:cNvSpPr>
            <a:spLocks noChangeArrowheads="1"/>
          </p:cNvSpPr>
          <p:nvPr/>
        </p:nvSpPr>
        <p:spPr bwMode="auto">
          <a:xfrm>
            <a:off x="238660" y="3141326"/>
            <a:ext cx="7620000" cy="400110"/>
          </a:xfrm>
          <a:prstGeom prst="rect">
            <a:avLst/>
          </a:prstGeom>
          <a:noFill/>
          <a:ln w="9525">
            <a:noFill/>
            <a:miter lim="800000"/>
            <a:headEnd/>
            <a:tailEnd/>
          </a:ln>
        </p:spPr>
        <p:txBody>
          <a:bodyPr>
            <a:prstTxWarp prst="textNoShape">
              <a:avLst/>
            </a:prstTxWarp>
            <a:spAutoFit/>
          </a:bodyPr>
          <a:lstStyle/>
          <a:p>
            <a:pPr algn="l"/>
            <a:r>
              <a:rPr lang="en-US" sz="2000" dirty="0">
                <a:solidFill>
                  <a:srgbClr val="C00000"/>
                </a:solidFill>
              </a:rPr>
              <a:t>2) Flexible, Maintainable Code. Cross Platform.</a:t>
            </a:r>
          </a:p>
        </p:txBody>
      </p:sp>
      <p:sp>
        <p:nvSpPr>
          <p:cNvPr id="9" name="Rectangle 10"/>
          <p:cNvSpPr>
            <a:spLocks noChangeArrowheads="1"/>
          </p:cNvSpPr>
          <p:nvPr/>
        </p:nvSpPr>
        <p:spPr bwMode="auto">
          <a:xfrm>
            <a:off x="238660" y="4931941"/>
            <a:ext cx="7620000" cy="400110"/>
          </a:xfrm>
          <a:prstGeom prst="rect">
            <a:avLst/>
          </a:prstGeom>
          <a:noFill/>
          <a:ln w="9525">
            <a:noFill/>
            <a:miter lim="800000"/>
            <a:headEnd/>
            <a:tailEnd/>
          </a:ln>
        </p:spPr>
        <p:txBody>
          <a:bodyPr>
            <a:prstTxWarp prst="textNoShape">
              <a:avLst/>
            </a:prstTxWarp>
            <a:spAutoFit/>
          </a:bodyPr>
          <a:lstStyle/>
          <a:p>
            <a:pPr algn="l"/>
            <a:r>
              <a:rPr lang="en-US" sz="2000" dirty="0">
                <a:solidFill>
                  <a:srgbClr val="C00000"/>
                </a:solidFill>
              </a:rPr>
              <a:t>3)</a:t>
            </a:r>
            <a:r>
              <a:rPr lang="en-US" sz="2000" dirty="0" smtClean="0">
                <a:solidFill>
                  <a:srgbClr val="C00000"/>
                </a:solidFill>
              </a:rPr>
              <a:t> Documentation</a:t>
            </a:r>
            <a:endParaRPr lang="en-US" sz="2000" dirty="0">
              <a:solidFill>
                <a:srgbClr val="C00000"/>
              </a:solidFill>
            </a:endParaRPr>
          </a:p>
        </p:txBody>
      </p:sp>
      <p:pic>
        <p:nvPicPr>
          <p:cNvPr id="3" name="Picture 2" descr="Screen Shot 2012-04-25 at 8.25.41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66642" y="3499086"/>
            <a:ext cx="1810913" cy="1184154"/>
          </a:xfrm>
          <a:prstGeom prst="rect">
            <a:avLst/>
          </a:prstGeom>
          <a:ln>
            <a:noFill/>
          </a:ln>
          <a:effectLst>
            <a:outerShdw blurRad="292100" dist="139700" dir="2700000" algn="tl" rotWithShape="0">
              <a:srgbClr val="333333">
                <a:alpha val="65000"/>
              </a:srgbClr>
            </a:outerShdw>
          </a:effectLst>
        </p:spPr>
      </p:pic>
      <p:pic>
        <p:nvPicPr>
          <p:cNvPr id="10" name="Picture 9" descr="Screen Shot 2012-04-25 at 8.27.46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82936" y="1468706"/>
            <a:ext cx="2885324" cy="148289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42716" y="5303944"/>
            <a:ext cx="4572000" cy="1200329"/>
          </a:xfrm>
          <a:prstGeom prst="rect">
            <a:avLst/>
          </a:prstGeom>
        </p:spPr>
        <p:txBody>
          <a:bodyPr>
            <a:spAutoFit/>
          </a:bodyPr>
          <a:lstStyle/>
          <a:p>
            <a:pPr marL="285750" indent="-285750">
              <a:buFont typeface="Arial"/>
              <a:buChar char="•"/>
            </a:pPr>
            <a:r>
              <a:rPr lang="en-US" dirty="0" err="1" smtClean="0">
                <a:latin typeface="Calibri" charset="0"/>
              </a:rPr>
              <a:t>Doxygen</a:t>
            </a:r>
            <a:endParaRPr lang="en-US" dirty="0">
              <a:latin typeface="Calibri" charset="0"/>
            </a:endParaRPr>
          </a:p>
          <a:p>
            <a:pPr marL="285750" indent="-285750">
              <a:buFont typeface="Arial"/>
              <a:buChar char="•"/>
            </a:pPr>
            <a:r>
              <a:rPr lang="en-US" dirty="0" smtClean="0">
                <a:latin typeface="Calibri" charset="0"/>
              </a:rPr>
              <a:t>Mantis </a:t>
            </a:r>
            <a:r>
              <a:rPr lang="en-US" dirty="0">
                <a:latin typeface="Calibri" charset="0"/>
              </a:rPr>
              <a:t>Bug </a:t>
            </a:r>
            <a:r>
              <a:rPr lang="en-US" dirty="0" smtClean="0">
                <a:latin typeface="Calibri" charset="0"/>
              </a:rPr>
              <a:t>Report / Feature Request</a:t>
            </a:r>
          </a:p>
          <a:p>
            <a:pPr marL="285750" indent="-285750">
              <a:buFont typeface="Arial"/>
              <a:buChar char="•"/>
            </a:pPr>
            <a:r>
              <a:rPr lang="en-US" dirty="0" smtClean="0">
                <a:latin typeface="Calibri" charset="0"/>
              </a:rPr>
              <a:t>Timeline, Software Management</a:t>
            </a:r>
          </a:p>
          <a:p>
            <a:pPr marL="285750" indent="-285750">
              <a:buFont typeface="Arial"/>
              <a:buChar char="•"/>
            </a:pPr>
            <a:r>
              <a:rPr lang="en-US" dirty="0" err="1" smtClean="0">
                <a:latin typeface="Calibri" charset="0"/>
              </a:rPr>
              <a:t>gemc.jlab.org</a:t>
            </a:r>
            <a:r>
              <a:rPr lang="en-US" dirty="0" smtClean="0">
                <a:latin typeface="Calibri" charset="0"/>
              </a:rPr>
              <a:t>, mailing list, blog </a:t>
            </a:r>
            <a:endParaRPr lang="en-US" dirty="0">
              <a:latin typeface="Calibri" charset="0"/>
            </a:endParaRPr>
          </a:p>
        </p:txBody>
      </p:sp>
      <p:grpSp>
        <p:nvGrpSpPr>
          <p:cNvPr id="14" name="Group 13"/>
          <p:cNvGrpSpPr/>
          <p:nvPr/>
        </p:nvGrpSpPr>
        <p:grpSpPr>
          <a:xfrm>
            <a:off x="5421318" y="5186429"/>
            <a:ext cx="3046942" cy="1199762"/>
            <a:chOff x="5421318" y="5186429"/>
            <a:chExt cx="3473686" cy="1460948"/>
          </a:xfrm>
        </p:grpSpPr>
        <p:pic>
          <p:nvPicPr>
            <p:cNvPr id="12" name="Picture 11" descr="Screen Shot 2012-04-25 at 8.31.59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21318" y="5186429"/>
              <a:ext cx="1704439" cy="1460948"/>
            </a:xfrm>
            <a:prstGeom prst="rect">
              <a:avLst/>
            </a:prstGeom>
            <a:ln>
              <a:noFill/>
            </a:ln>
            <a:effectLst>
              <a:outerShdw blurRad="292100" dist="139700" dir="2700000" algn="tl" rotWithShape="0">
                <a:srgbClr val="333333">
                  <a:alpha val="65000"/>
                </a:srgbClr>
              </a:outerShdw>
            </a:effectLst>
          </p:spPr>
        </p:pic>
        <p:pic>
          <p:nvPicPr>
            <p:cNvPr id="13" name="Picture 12" descr="Screen Shot 2012-04-25 at 8.32.21 AM.png"/>
            <p:cNvPicPr>
              <a:picLocks noChangeAspect="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22015"/>
            <a:stretch/>
          </p:blipFill>
          <p:spPr>
            <a:xfrm>
              <a:off x="7125757" y="5186429"/>
              <a:ext cx="1769247" cy="1460948"/>
            </a:xfrm>
            <a:prstGeom prst="rect">
              <a:avLst/>
            </a:prstGeom>
            <a:ln>
              <a:noFill/>
            </a:ln>
            <a:effectLst>
              <a:outerShdw blurRad="292100" dist="139700" dir="2700000" algn="tl" rotWithShape="0">
                <a:srgbClr val="333333">
                  <a:alpha val="65000"/>
                </a:srgbClr>
              </a:outerShdw>
            </a:effectLst>
          </p:spPr>
        </p:pic>
      </p:grpSp>
      <p:sp>
        <p:nvSpPr>
          <p:cNvPr id="15" name="Rectangle 8"/>
          <p:cNvSpPr>
            <a:spLocks noChangeArrowheads="1"/>
          </p:cNvSpPr>
          <p:nvPr/>
        </p:nvSpPr>
        <p:spPr bwMode="auto">
          <a:xfrm>
            <a:off x="489058" y="3557596"/>
            <a:ext cx="4932260" cy="923330"/>
          </a:xfrm>
          <a:prstGeom prst="rect">
            <a:avLst/>
          </a:prstGeom>
          <a:noFill/>
          <a:ln w="9525">
            <a:noFill/>
            <a:miter lim="800000"/>
            <a:headEnd/>
            <a:tailEnd/>
          </a:ln>
        </p:spPr>
        <p:txBody>
          <a:bodyPr wrap="square">
            <a:prstTxWarp prst="textNoShape">
              <a:avLst/>
            </a:prstTxWarp>
            <a:spAutoFit/>
          </a:bodyPr>
          <a:lstStyle/>
          <a:p>
            <a:pPr marL="285750" indent="-285750" algn="l">
              <a:buFont typeface="Arial"/>
              <a:buChar char="•"/>
            </a:pPr>
            <a:r>
              <a:rPr lang="en-US" dirty="0" smtClean="0">
                <a:latin typeface="Calibri" charset="0"/>
              </a:rPr>
              <a:t> </a:t>
            </a:r>
            <a:r>
              <a:rPr lang="en-US" dirty="0">
                <a:latin typeface="Calibri" charset="0"/>
              </a:rPr>
              <a:t>U</a:t>
            </a:r>
            <a:r>
              <a:rPr lang="en-US" dirty="0" smtClean="0">
                <a:latin typeface="Calibri" charset="0"/>
              </a:rPr>
              <a:t>ser selection of routines (plugins) at run time</a:t>
            </a:r>
            <a:endParaRPr lang="en-US" dirty="0">
              <a:latin typeface="Calibri" charset="0"/>
            </a:endParaRPr>
          </a:p>
          <a:p>
            <a:pPr marL="285750" indent="-285750" algn="l">
              <a:buFont typeface="Arial"/>
              <a:buChar char="•"/>
            </a:pPr>
            <a:r>
              <a:rPr lang="en-US" dirty="0">
                <a:latin typeface="Calibri" charset="0"/>
              </a:rPr>
              <a:t> </a:t>
            </a:r>
            <a:r>
              <a:rPr lang="en-US" dirty="0" smtClean="0">
                <a:latin typeface="Calibri" charset="0"/>
              </a:rPr>
              <a:t>Windows</a:t>
            </a:r>
            <a:r>
              <a:rPr lang="en-US" dirty="0">
                <a:latin typeface="Calibri" charset="0"/>
              </a:rPr>
              <a:t>, Mac, </a:t>
            </a:r>
            <a:r>
              <a:rPr lang="en-US" dirty="0" smtClean="0">
                <a:latin typeface="Calibri" charset="0"/>
              </a:rPr>
              <a:t>Linux</a:t>
            </a:r>
          </a:p>
          <a:p>
            <a:pPr marL="285750" indent="-285750" algn="l">
              <a:buFont typeface="Arial"/>
              <a:buChar char="•"/>
            </a:pPr>
            <a:r>
              <a:rPr lang="en-US" dirty="0" smtClean="0">
                <a:latin typeface="Calibri" charset="0"/>
              </a:rPr>
              <a:t> Used in several experiments</a:t>
            </a:r>
          </a:p>
        </p:txBody>
      </p:sp>
      <p:sp>
        <p:nvSpPr>
          <p:cNvPr id="18" name="Footer Placeholder 14"/>
          <p:cNvSpPr>
            <a:spLocks noGrp="1"/>
          </p:cNvSpPr>
          <p:nvPr>
            <p:ph type="ftr" sz="quarter" idx="11"/>
          </p:nvPr>
        </p:nvSpPr>
        <p:spPr>
          <a:xfrm>
            <a:off x="-42335" y="6533005"/>
            <a:ext cx="897467" cy="365125"/>
          </a:xfrm>
        </p:spPr>
        <p:txBody>
          <a:bodyPr/>
          <a:lstStyle/>
          <a:p>
            <a:r>
              <a:rPr lang="en-US" smtClean="0"/>
              <a:t>M. Ungaro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22125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069579" y="154299"/>
            <a:ext cx="7253708"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Background Rates, Radiation Doses</a:t>
            </a:r>
            <a:endParaRPr lang="en-US" dirty="0"/>
          </a:p>
        </p:txBody>
      </p:sp>
      <p:pic>
        <p:nvPicPr>
          <p:cNvPr id="6" name="Picture 5" descr="h2_nocuts.gif"/>
          <p:cNvPicPr>
            <a:picLocks noChangeAspect="1"/>
          </p:cNvPicPr>
          <p:nvPr/>
        </p:nvPicPr>
        <p:blipFill>
          <a:blip r:embed="rId3"/>
          <a:stretch>
            <a:fillRect/>
          </a:stretch>
        </p:blipFill>
        <p:spPr>
          <a:xfrm>
            <a:off x="4185224" y="1190077"/>
            <a:ext cx="4431216" cy="3076134"/>
          </a:xfrm>
          <a:prstGeom prst="rect">
            <a:avLst/>
          </a:prstGeom>
        </p:spPr>
      </p:pic>
      <p:pic>
        <p:nvPicPr>
          <p:cNvPr id="7" name="Picture 2" descr="C:\Users\ungaro\Desktop\tmp\svt17.jpg"/>
          <p:cNvPicPr>
            <a:picLocks noChangeAspect="1" noChangeArrowheads="1"/>
          </p:cNvPicPr>
          <p:nvPr/>
        </p:nvPicPr>
        <p:blipFill>
          <a:blip r:embed="rId4"/>
          <a:srcRect l="1639" t="1619" r="1639" b="1218"/>
          <a:stretch>
            <a:fillRect/>
          </a:stretch>
        </p:blipFill>
        <p:spPr bwMode="auto">
          <a:xfrm>
            <a:off x="1069579" y="1432036"/>
            <a:ext cx="2506539" cy="2549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25"/>
          <p:cNvSpPr>
            <a:spLocks noChangeArrowheads="1"/>
          </p:cNvSpPr>
          <p:nvPr/>
        </p:nvSpPr>
        <p:spPr bwMode="auto">
          <a:xfrm>
            <a:off x="1789302" y="4518153"/>
            <a:ext cx="5668982" cy="19389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r>
              <a:rPr lang="en-US" sz="1200" dirty="0">
                <a:solidFill>
                  <a:srgbClr val="002060"/>
                </a:solidFill>
                <a:latin typeface="Calibri" charset="0"/>
              </a:rPr>
              <a:t> Layer       </a:t>
            </a:r>
            <a:r>
              <a:rPr lang="en-US" sz="1200" dirty="0" err="1">
                <a:solidFill>
                  <a:srgbClr val="002060"/>
                </a:solidFill>
                <a:latin typeface="Calibri" charset="0"/>
              </a:rPr>
              <a:t>GeV</a:t>
            </a:r>
            <a:r>
              <a:rPr lang="en-US" sz="1200" dirty="0">
                <a:solidFill>
                  <a:srgbClr val="002060"/>
                </a:solidFill>
                <a:latin typeface="Calibri" charset="0"/>
              </a:rPr>
              <a:t>/s      </a:t>
            </a:r>
            <a:r>
              <a:rPr lang="en-US" sz="1200" dirty="0" err="1">
                <a:solidFill>
                  <a:srgbClr val="002060"/>
                </a:solidFill>
                <a:latin typeface="Calibri" charset="0"/>
              </a:rPr>
              <a:t>GeV</a:t>
            </a:r>
            <a:r>
              <a:rPr lang="en-US" sz="1200" dirty="0">
                <a:solidFill>
                  <a:srgbClr val="002060"/>
                </a:solidFill>
                <a:latin typeface="Calibri" charset="0"/>
              </a:rPr>
              <a:t>/(s cm</a:t>
            </a:r>
            <a:r>
              <a:rPr lang="en-US" sz="1200" baseline="30000" dirty="0">
                <a:solidFill>
                  <a:srgbClr val="002060"/>
                </a:solidFill>
                <a:latin typeface="Calibri" charset="0"/>
              </a:rPr>
              <a:t>2</a:t>
            </a:r>
            <a:r>
              <a:rPr lang="en-US" sz="1200" dirty="0">
                <a:solidFill>
                  <a:srgbClr val="002060"/>
                </a:solidFill>
                <a:latin typeface="Calibri" charset="0"/>
              </a:rPr>
              <a:t>)    </a:t>
            </a:r>
            <a:r>
              <a:rPr lang="en-US" sz="1200" dirty="0" err="1">
                <a:solidFill>
                  <a:srgbClr val="002060"/>
                </a:solidFill>
                <a:latin typeface="Calibri" charset="0"/>
              </a:rPr>
              <a:t>mrads</a:t>
            </a:r>
            <a:r>
              <a:rPr lang="en-US" sz="1200" dirty="0">
                <a:solidFill>
                  <a:srgbClr val="002060"/>
                </a:solidFill>
                <a:latin typeface="Calibri" charset="0"/>
              </a:rPr>
              <a:t>/s     </a:t>
            </a:r>
            <a:r>
              <a:rPr lang="en-US" sz="1200" dirty="0" err="1">
                <a:solidFill>
                  <a:srgbClr val="002060"/>
                </a:solidFill>
                <a:latin typeface="Calibri" charset="0"/>
              </a:rPr>
              <a:t>mrads</a:t>
            </a:r>
            <a:r>
              <a:rPr lang="en-US" sz="1200" dirty="0">
                <a:solidFill>
                  <a:srgbClr val="002060"/>
                </a:solidFill>
                <a:latin typeface="Calibri" charset="0"/>
              </a:rPr>
              <a:t>/(s cm</a:t>
            </a:r>
            <a:r>
              <a:rPr lang="en-US" sz="1200" baseline="30000" dirty="0">
                <a:solidFill>
                  <a:srgbClr val="002060"/>
                </a:solidFill>
                <a:latin typeface="Calibri" charset="0"/>
              </a:rPr>
              <a:t>2</a:t>
            </a:r>
            <a:r>
              <a:rPr lang="en-US" sz="1200" dirty="0">
                <a:solidFill>
                  <a:srgbClr val="002060"/>
                </a:solidFill>
                <a:latin typeface="Calibri" charset="0"/>
              </a:rPr>
              <a:t>)    rad/year       rad/(year cm</a:t>
            </a:r>
            <a:r>
              <a:rPr lang="en-US" sz="1200" baseline="30000" dirty="0">
                <a:solidFill>
                  <a:srgbClr val="002060"/>
                </a:solidFill>
                <a:latin typeface="Calibri" charset="0"/>
              </a:rPr>
              <a:t>2</a:t>
            </a:r>
            <a:r>
              <a:rPr lang="en-US" sz="1200" dirty="0">
                <a:solidFill>
                  <a:srgbClr val="002060"/>
                </a:solidFill>
                <a:latin typeface="Calibri" charset="0"/>
              </a:rPr>
              <a:t>)</a:t>
            </a:r>
          </a:p>
          <a:p>
            <a:r>
              <a:rPr lang="en-US" sz="1200" dirty="0">
                <a:solidFill>
                  <a:srgbClr val="002060"/>
                </a:solidFill>
                <a:latin typeface="Calibri" charset="0"/>
              </a:rPr>
              <a:t> </a:t>
            </a:r>
          </a:p>
          <a:p>
            <a:r>
              <a:rPr lang="en-US" sz="1200" dirty="0">
                <a:solidFill>
                  <a:srgbClr val="002060"/>
                </a:solidFill>
                <a:latin typeface="Calibri" charset="0"/>
              </a:rPr>
              <a:t>   1a        7147.8         19.05             4.39           0.011708             138480             369.24</a:t>
            </a:r>
          </a:p>
          <a:p>
            <a:r>
              <a:rPr lang="en-US" sz="1200" dirty="0">
                <a:solidFill>
                  <a:srgbClr val="002060"/>
                </a:solidFill>
                <a:latin typeface="Calibri" charset="0"/>
              </a:rPr>
              <a:t>   1b        3889.4         10.37             2.38           0.006371               75352             200.92</a:t>
            </a:r>
          </a:p>
          <a:p>
            <a:r>
              <a:rPr lang="en-US" sz="1200" dirty="0">
                <a:solidFill>
                  <a:srgbClr val="002060"/>
                </a:solidFill>
                <a:latin typeface="Calibri" charset="0"/>
              </a:rPr>
              <a:t>   2a        4578.2           4.06              0.93          0.000833               29566                26.27</a:t>
            </a:r>
          </a:p>
          <a:p>
            <a:r>
              <a:rPr lang="en-US" sz="1200" dirty="0">
                <a:solidFill>
                  <a:srgbClr val="002060"/>
                </a:solidFill>
                <a:latin typeface="Calibri" charset="0"/>
              </a:rPr>
              <a:t>   2b        3551.7           3.15              0.72          0.000646               22936                20.38</a:t>
            </a:r>
          </a:p>
          <a:p>
            <a:r>
              <a:rPr lang="en-US" sz="1200" dirty="0">
                <a:solidFill>
                  <a:srgbClr val="002060"/>
                </a:solidFill>
                <a:latin typeface="Calibri" charset="0"/>
              </a:rPr>
              <a:t>   3a        3828.5           1.51              0.34          0.000137               10988                  4.34</a:t>
            </a:r>
          </a:p>
          <a:p>
            <a:r>
              <a:rPr lang="en-US" sz="1200" dirty="0">
                <a:solidFill>
                  <a:srgbClr val="002060"/>
                </a:solidFill>
                <a:latin typeface="Calibri" charset="0"/>
              </a:rPr>
              <a:t>   3b        3295.7           1.30              0.29          0.000118                 9459                  3.73</a:t>
            </a:r>
          </a:p>
          <a:p>
            <a:r>
              <a:rPr lang="en-US" sz="1200" dirty="0">
                <a:solidFill>
                  <a:srgbClr val="002060"/>
                </a:solidFill>
                <a:latin typeface="Calibri" charset="0"/>
              </a:rPr>
              <a:t>   4a        3145.5           0.93              0.21          6.360e-05                6771                  2.00</a:t>
            </a:r>
          </a:p>
          <a:p>
            <a:r>
              <a:rPr lang="en-US" sz="1200" dirty="0">
                <a:solidFill>
                  <a:srgbClr val="002060"/>
                </a:solidFill>
                <a:latin typeface="Calibri" charset="0"/>
              </a:rPr>
              <a:t>   4b        2743.3           0.81              0.18          5.547e-05                5905                  1.74</a:t>
            </a:r>
          </a:p>
        </p:txBody>
      </p:sp>
      <p:sp>
        <p:nvSpPr>
          <p:cNvPr id="11" name="Footer Placeholder 14"/>
          <p:cNvSpPr>
            <a:spLocks noGrp="1"/>
          </p:cNvSpPr>
          <p:nvPr>
            <p:ph type="ftr" sz="quarter" idx="11"/>
          </p:nvPr>
        </p:nvSpPr>
        <p:spPr>
          <a:xfrm>
            <a:off x="-42335" y="6533005"/>
            <a:ext cx="897467" cy="365125"/>
          </a:xfrm>
        </p:spPr>
        <p:txBody>
          <a:bodyPr/>
          <a:lstStyle/>
          <a:p>
            <a:r>
              <a:rPr lang="en-US" smtClean="0"/>
              <a:t>M. Ungaro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98972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500720" y="154299"/>
            <a:ext cx="6684642" cy="584776"/>
          </a:xfrm>
          <a:prstGeom prst="rect">
            <a:avLst/>
          </a:prstGeom>
          <a:noFill/>
        </p:spPr>
        <p:txBody>
          <a:bodyPr wrap="none" rtlCol="0">
            <a:spAutoFit/>
          </a:bodyPr>
          <a:lstStyle/>
          <a:p>
            <a:r>
              <a:rPr lang="en-US" sz="3200" b="1" kern="0" dirty="0" smtClean="0">
                <a:solidFill>
                  <a:srgbClr val="333399"/>
                </a:solidFill>
                <a:latin typeface="Arial"/>
                <a:ea typeface="ＭＳ Ｐゴシック" charset="-128"/>
                <a:cs typeface="+mj-cs"/>
              </a:rPr>
              <a:t>Acceptance, Detector Responses</a:t>
            </a:r>
            <a:endParaRPr lang="en-US" dirty="0"/>
          </a:p>
        </p:txBody>
      </p:sp>
      <p:pic>
        <p:nvPicPr>
          <p:cNvPr id="3" name="Picture 2" descr="Screen Shot 2012-04-25 at 8.53.23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55459" y="3575321"/>
            <a:ext cx="6691104" cy="2989152"/>
          </a:xfrm>
          <a:prstGeom prst="rect">
            <a:avLst/>
          </a:prstGeom>
        </p:spPr>
      </p:pic>
      <p:grpSp>
        <p:nvGrpSpPr>
          <p:cNvPr id="21" name="Group 20"/>
          <p:cNvGrpSpPr/>
          <p:nvPr/>
        </p:nvGrpSpPr>
        <p:grpSpPr>
          <a:xfrm>
            <a:off x="2162773" y="973931"/>
            <a:ext cx="3434655" cy="2268535"/>
            <a:chOff x="152400" y="2057400"/>
            <a:chExt cx="4495800" cy="2861256"/>
          </a:xfrm>
        </p:grpSpPr>
        <p:pic>
          <p:nvPicPr>
            <p:cNvPr id="16" name="Picture 9" descr="C:\Users\ungaro\Desktop\tmp\svt_theta_vs_p.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057400"/>
              <a:ext cx="4495800" cy="27765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 name="TextBox 15"/>
            <p:cNvSpPr txBox="1">
              <a:spLocks noChangeArrowheads="1"/>
            </p:cNvSpPr>
            <p:nvPr/>
          </p:nvSpPr>
          <p:spPr bwMode="auto">
            <a:xfrm rot="16200000">
              <a:off x="76200" y="2362200"/>
              <a:ext cx="490538"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a:latin typeface="Calibri" charset="0"/>
                </a:rPr>
                <a:t>deg</a:t>
              </a:r>
              <a:endParaRPr lang="en-US" sz="1600" dirty="0">
                <a:latin typeface="Calibri" charset="0"/>
              </a:endParaRPr>
            </a:p>
          </p:txBody>
        </p:sp>
        <p:sp>
          <p:nvSpPr>
            <p:cNvPr id="19" name="TextBox 17"/>
            <p:cNvSpPr txBox="1">
              <a:spLocks noChangeArrowheads="1"/>
            </p:cNvSpPr>
            <p:nvPr/>
          </p:nvSpPr>
          <p:spPr bwMode="auto">
            <a:xfrm>
              <a:off x="3657601" y="4580518"/>
              <a:ext cx="533399"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smtClean="0">
                  <a:latin typeface="Calibri" charset="0"/>
                </a:rPr>
                <a:t>GeV</a:t>
              </a:r>
              <a:endParaRPr lang="en-US" sz="1600" dirty="0">
                <a:latin typeface="Calibri" charset="0"/>
              </a:endParaRPr>
            </a:p>
          </p:txBody>
        </p:sp>
      </p:grpSp>
      <p:sp>
        <p:nvSpPr>
          <p:cNvPr id="20" name="TextBox 18"/>
          <p:cNvSpPr txBox="1">
            <a:spLocks noChangeArrowheads="1"/>
          </p:cNvSpPr>
          <p:nvPr/>
        </p:nvSpPr>
        <p:spPr bwMode="auto">
          <a:xfrm>
            <a:off x="2653878" y="2073754"/>
            <a:ext cx="2189163" cy="923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sz="1800" dirty="0"/>
              <a:t> Generated Events</a:t>
            </a:r>
          </a:p>
          <a:p>
            <a:pPr>
              <a:buFont typeface="Arial" charset="0"/>
              <a:buChar char="•"/>
            </a:pPr>
            <a:r>
              <a:rPr lang="en-US" sz="1800" dirty="0">
                <a:solidFill>
                  <a:srgbClr val="0000FF"/>
                </a:solidFill>
              </a:rPr>
              <a:t> 3 or more SL</a:t>
            </a:r>
          </a:p>
          <a:p>
            <a:pPr>
              <a:buFont typeface="Arial" charset="0"/>
              <a:buChar char="•"/>
            </a:pPr>
            <a:r>
              <a:rPr lang="en-US" sz="1800" dirty="0">
                <a:solidFill>
                  <a:srgbClr val="FF0000"/>
                </a:solidFill>
              </a:rPr>
              <a:t> 4 SL</a:t>
            </a:r>
          </a:p>
        </p:txBody>
      </p:sp>
      <p:sp>
        <p:nvSpPr>
          <p:cNvPr id="23" name="TextBox 22"/>
          <p:cNvSpPr txBox="1"/>
          <p:nvPr/>
        </p:nvSpPr>
        <p:spPr>
          <a:xfrm>
            <a:off x="697537" y="1574197"/>
            <a:ext cx="886067" cy="923330"/>
          </a:xfrm>
          <a:prstGeom prst="rect">
            <a:avLst/>
          </a:prstGeom>
          <a:noFill/>
        </p:spPr>
        <p:txBody>
          <a:bodyPr wrap="none" rtlCol="0">
            <a:spAutoFit/>
          </a:bodyPr>
          <a:lstStyle/>
          <a:p>
            <a:r>
              <a:rPr lang="en-US" dirty="0" smtClean="0"/>
              <a:t>Barrel</a:t>
            </a:r>
          </a:p>
          <a:p>
            <a:r>
              <a:rPr lang="en-US" dirty="0" smtClean="0"/>
              <a:t>Silicon</a:t>
            </a:r>
          </a:p>
          <a:p>
            <a:r>
              <a:rPr lang="en-US" dirty="0" smtClean="0"/>
              <a:t>Tracker</a:t>
            </a:r>
            <a:endParaRPr lang="en-US" dirty="0"/>
          </a:p>
        </p:txBody>
      </p:sp>
      <p:sp>
        <p:nvSpPr>
          <p:cNvPr id="24" name="TextBox 23"/>
          <p:cNvSpPr txBox="1"/>
          <p:nvPr/>
        </p:nvSpPr>
        <p:spPr>
          <a:xfrm>
            <a:off x="549918" y="4722564"/>
            <a:ext cx="1505540" cy="646331"/>
          </a:xfrm>
          <a:prstGeom prst="rect">
            <a:avLst/>
          </a:prstGeom>
          <a:noFill/>
        </p:spPr>
        <p:txBody>
          <a:bodyPr wrap="none" rtlCol="0">
            <a:spAutoFit/>
          </a:bodyPr>
          <a:lstStyle/>
          <a:p>
            <a:r>
              <a:rPr lang="en-US" dirty="0" smtClean="0"/>
              <a:t>Forward </a:t>
            </a:r>
          </a:p>
          <a:p>
            <a:r>
              <a:rPr lang="en-US" dirty="0" smtClean="0"/>
              <a:t>Time-of-Flight</a:t>
            </a:r>
            <a:endParaRPr lang="en-US" dirty="0"/>
          </a:p>
        </p:txBody>
      </p:sp>
      <p:pic>
        <p:nvPicPr>
          <p:cNvPr id="5" name="Picture 4"/>
          <p:cNvPicPr>
            <a:picLocks noChangeAspect="1"/>
          </p:cNvPicPr>
          <p:nvPr/>
        </p:nvPicPr>
        <p:blipFill>
          <a:blip r:embed="rId5"/>
          <a:stretch>
            <a:fillRect/>
          </a:stretch>
        </p:blipFill>
        <p:spPr>
          <a:xfrm>
            <a:off x="5543769" y="833340"/>
            <a:ext cx="3202793" cy="2409126"/>
          </a:xfrm>
          <a:prstGeom prst="rect">
            <a:avLst/>
          </a:prstGeom>
        </p:spPr>
      </p:pic>
      <p:sp>
        <p:nvSpPr>
          <p:cNvPr id="14" name="TextBox 17"/>
          <p:cNvSpPr txBox="1">
            <a:spLocks noChangeArrowheads="1"/>
          </p:cNvSpPr>
          <p:nvPr/>
        </p:nvSpPr>
        <p:spPr bwMode="auto">
          <a:xfrm>
            <a:off x="8179431" y="2997679"/>
            <a:ext cx="518091"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a:latin typeface="Calibri" charset="0"/>
              </a:rPr>
              <a:t>K</a:t>
            </a:r>
            <a:r>
              <a:rPr lang="en-US" sz="1600" dirty="0" err="1" smtClean="0">
                <a:latin typeface="Calibri" charset="0"/>
              </a:rPr>
              <a:t>eV</a:t>
            </a:r>
            <a:endParaRPr lang="en-US" sz="1600" dirty="0">
              <a:latin typeface="Calibri" charset="0"/>
            </a:endParaRPr>
          </a:p>
        </p:txBody>
      </p:sp>
      <p:sp>
        <p:nvSpPr>
          <p:cNvPr id="22" name="Footer Placeholder 14"/>
          <p:cNvSpPr>
            <a:spLocks noGrp="1"/>
          </p:cNvSpPr>
          <p:nvPr>
            <p:ph type="ftr" sz="quarter" idx="11"/>
          </p:nvPr>
        </p:nvSpPr>
        <p:spPr>
          <a:xfrm>
            <a:off x="-42335" y="6533005"/>
            <a:ext cx="897467" cy="365125"/>
          </a:xfrm>
        </p:spPr>
        <p:txBody>
          <a:bodyPr/>
          <a:lstStyle/>
          <a:p>
            <a:r>
              <a:rPr lang="en-US" smtClean="0"/>
              <a:t>M. Ungaro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55034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1_Powerpoint Template Lehman Review June 07">
  <a:themeElements>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Template Lehman Review June 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 Lehman Review June 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 Lehman Review June 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 Lehman Review June 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 Lehman Review June 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 Lehman Review June 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 Lehman Review June 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 Lehman Review June 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 Lehman Review June 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 Lehman Review June 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 Lehman Review June 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 Lehman Review June 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17236</TotalTime>
  <Words>3983</Words>
  <Application>Microsoft Macintosh PowerPoint</Application>
  <PresentationFormat>On-screen Show (4:3)</PresentationFormat>
  <Paragraphs>661</Paragraphs>
  <Slides>35</Slides>
  <Notes>13</Notes>
  <HiddenSlides>0</HiddenSlides>
  <MMClips>1</MMClips>
  <ScaleCrop>false</ScaleCrop>
  <HeadingPairs>
    <vt:vector size="4" baseType="variant">
      <vt:variant>
        <vt:lpstr>Design Template</vt:lpstr>
      </vt:variant>
      <vt:variant>
        <vt:i4>3</vt:i4>
      </vt:variant>
      <vt:variant>
        <vt:lpstr>Slide Titles</vt:lpstr>
      </vt:variant>
      <vt:variant>
        <vt:i4>35</vt:i4>
      </vt:variant>
    </vt:vector>
  </HeadingPairs>
  <TitlesOfParts>
    <vt:vector size="38" baseType="lpstr">
      <vt:lpstr>1_Powerpoint Template Lehman Review June 07</vt:lpstr>
      <vt:lpstr>Custom Design</vt:lpstr>
      <vt:lpstr>Office Theme</vt:lpstr>
      <vt:lpstr>CLAS12 Simulations</vt:lpstr>
      <vt:lpstr>Slide 2</vt:lpstr>
      <vt:lpstr>Slide 3</vt:lpstr>
      <vt:lpstr>Slide 4</vt:lpstr>
      <vt:lpstr>Slide 5</vt:lpstr>
      <vt:lpstr>Slide 6</vt:lpstr>
      <vt:lpstr>Slide 7</vt:lpstr>
      <vt:lpstr>Slide 8</vt:lpstr>
      <vt:lpstr>Slide 9</vt:lpstr>
      <vt:lpstr>Slide 10</vt:lpstr>
      <vt:lpstr>Slide 11</vt:lpstr>
      <vt:lpstr>BST</vt:lpstr>
      <vt:lpstr>BMT/FMT</vt:lpstr>
      <vt:lpstr>Barrel Tracker</vt:lpstr>
      <vt:lpstr>Slide 15</vt:lpstr>
      <vt:lpstr>Slide 16</vt:lpstr>
      <vt:lpstr>Slide 17</vt:lpstr>
      <vt:lpstr>Slide 18</vt:lpstr>
      <vt:lpstr>Slide 19</vt:lpstr>
      <vt:lpstr>Slide 20</vt:lpstr>
      <vt:lpstr>Slide 21</vt:lpstr>
      <vt:lpstr>Slide 22</vt:lpstr>
      <vt:lpstr>Slide 23</vt:lpstr>
      <vt:lpstr>Slide 24</vt:lpstr>
      <vt:lpstr>Slide 25</vt:lpstr>
      <vt:lpstr>GEant4 Monte-Carlo (GEMC)</vt:lpstr>
      <vt:lpstr>GEant4 Monte-Carlo (GEMC)</vt:lpstr>
      <vt:lpstr>GEant4 Monte-Carlo (GEMC)</vt:lpstr>
      <vt:lpstr>GEant4 Monte-Carlo (GEMC)</vt:lpstr>
      <vt:lpstr>GEant4 Monte-Carlo (GEMC)</vt:lpstr>
      <vt:lpstr>Slide 31</vt:lpstr>
      <vt:lpstr>Slide 32</vt:lpstr>
      <vt:lpstr>Slide 33</vt:lpstr>
      <vt:lpstr>Slide 34</vt:lpstr>
      <vt:lpstr>Slide 35</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Volker Burkert</dc:creator>
  <cp:lastModifiedBy>Maurizio Ungaro</cp:lastModifiedBy>
  <cp:revision>433</cp:revision>
  <cp:lastPrinted>2012-04-27T14:27:47Z</cp:lastPrinted>
  <dcterms:created xsi:type="dcterms:W3CDTF">2012-06-05T20:08:06Z</dcterms:created>
  <dcterms:modified xsi:type="dcterms:W3CDTF">2012-06-05T20:41:26Z</dcterms:modified>
</cp:coreProperties>
</file>